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notesSlides/notesSlide39.xml" ContentType="application/vnd.openxmlformats-officedocument.presentationml.notesSlide+xml"/>
  <Override PartName="/ppt/tags/tag39.xml" ContentType="application/vnd.openxmlformats-officedocument.presentationml.tags+xml"/>
  <Override PartName="/ppt/notesSlides/notesSlide40.xml" ContentType="application/vnd.openxmlformats-officedocument.presentationml.notesSlide+xml"/>
  <Override PartName="/ppt/tags/tag40.xml" ContentType="application/vnd.openxmlformats-officedocument.presentationml.tags+xml"/>
  <Override PartName="/ppt/notesSlides/notesSlide41.xml" ContentType="application/vnd.openxmlformats-officedocument.presentationml.notesSlide+xml"/>
  <Override PartName="/ppt/tags/tag41.xml" ContentType="application/vnd.openxmlformats-officedocument.presentationml.tags+xml"/>
  <Override PartName="/ppt/notesSlides/notesSlide42.xml" ContentType="application/vnd.openxmlformats-officedocument.presentationml.notesSlide+xml"/>
  <Override PartName="/ppt/tags/tag42.xml" ContentType="application/vnd.openxmlformats-officedocument.presentationml.tags+xml"/>
  <Override PartName="/ppt/notesSlides/notesSlide43.xml" ContentType="application/vnd.openxmlformats-officedocument.presentationml.notesSlide+xml"/>
  <Override PartName="/ppt/tags/tag43.xml" ContentType="application/vnd.openxmlformats-officedocument.presentationml.tags+xml"/>
  <Override PartName="/ppt/notesSlides/notesSlide44.xml" ContentType="application/vnd.openxmlformats-officedocument.presentationml.notesSlide+xml"/>
  <Override PartName="/ppt/tags/tag44.xml" ContentType="application/vnd.openxmlformats-officedocument.presentationml.tags+xml"/>
  <Override PartName="/ppt/notesSlides/notesSlide45.xml" ContentType="application/vnd.openxmlformats-officedocument.presentationml.notesSlide+xml"/>
  <Override PartName="/ppt/tags/tag45.xml" ContentType="application/vnd.openxmlformats-officedocument.presentationml.tags+xml"/>
  <Override PartName="/ppt/notesSlides/notesSlide46.xml" ContentType="application/vnd.openxmlformats-officedocument.presentationml.notesSlide+xml"/>
  <Override PartName="/ppt/tags/tag46.xml" ContentType="application/vnd.openxmlformats-officedocument.presentationml.tags+xml"/>
  <Override PartName="/ppt/notesSlides/notesSlide47.xml" ContentType="application/vnd.openxmlformats-officedocument.presentationml.notesSlide+xml"/>
  <Override PartName="/ppt/tags/tag47.xml" ContentType="application/vnd.openxmlformats-officedocument.presentationml.tags+xml"/>
  <Override PartName="/ppt/notesSlides/notesSlide48.xml" ContentType="application/vnd.openxmlformats-officedocument.presentationml.notesSlide+xml"/>
  <Override PartName="/ppt/tags/tag48.xml" ContentType="application/vnd.openxmlformats-officedocument.presentationml.tags+xml"/>
  <Override PartName="/ppt/notesSlides/notesSlide49.xml" ContentType="application/vnd.openxmlformats-officedocument.presentationml.notesSlide+xml"/>
  <Override PartName="/ppt/tags/tag49.xml" ContentType="application/vnd.openxmlformats-officedocument.presentationml.tags+xml"/>
  <Override PartName="/ppt/notesSlides/notesSlide50.xml" ContentType="application/vnd.openxmlformats-officedocument.presentationml.notesSlide+xml"/>
  <Override PartName="/ppt/tags/tag5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64"/>
  </p:notesMasterIdLst>
  <p:sldIdLst>
    <p:sldId id="256" r:id="rId2"/>
    <p:sldId id="647" r:id="rId3"/>
    <p:sldId id="392" r:id="rId4"/>
    <p:sldId id="474" r:id="rId5"/>
    <p:sldId id="520" r:id="rId6"/>
    <p:sldId id="534" r:id="rId7"/>
    <p:sldId id="706" r:id="rId8"/>
    <p:sldId id="707" r:id="rId9"/>
    <p:sldId id="802" r:id="rId10"/>
    <p:sldId id="803" r:id="rId11"/>
    <p:sldId id="804" r:id="rId12"/>
    <p:sldId id="754" r:id="rId13"/>
    <p:sldId id="744" r:id="rId14"/>
    <p:sldId id="755" r:id="rId15"/>
    <p:sldId id="742" r:id="rId16"/>
    <p:sldId id="741" r:id="rId17"/>
    <p:sldId id="760" r:id="rId18"/>
    <p:sldId id="761" r:id="rId19"/>
    <p:sldId id="762" r:id="rId20"/>
    <p:sldId id="767" r:id="rId21"/>
    <p:sldId id="753" r:id="rId22"/>
    <p:sldId id="774" r:id="rId23"/>
    <p:sldId id="775" r:id="rId24"/>
    <p:sldId id="751" r:id="rId25"/>
    <p:sldId id="752" r:id="rId26"/>
    <p:sldId id="630" r:id="rId27"/>
    <p:sldId id="771" r:id="rId28"/>
    <p:sldId id="641" r:id="rId29"/>
    <p:sldId id="627" r:id="rId30"/>
    <p:sldId id="640" r:id="rId31"/>
    <p:sldId id="759" r:id="rId32"/>
    <p:sldId id="756" r:id="rId33"/>
    <p:sldId id="758" r:id="rId34"/>
    <p:sldId id="763" r:id="rId35"/>
    <p:sldId id="786" r:id="rId36"/>
    <p:sldId id="780" r:id="rId37"/>
    <p:sldId id="781" r:id="rId38"/>
    <p:sldId id="789" r:id="rId39"/>
    <p:sldId id="785" r:id="rId40"/>
    <p:sldId id="782" r:id="rId41"/>
    <p:sldId id="784" r:id="rId42"/>
    <p:sldId id="787" r:id="rId43"/>
    <p:sldId id="788" r:id="rId44"/>
    <p:sldId id="764" r:id="rId45"/>
    <p:sldId id="765" r:id="rId46"/>
    <p:sldId id="778" r:id="rId47"/>
    <p:sldId id="779" r:id="rId48"/>
    <p:sldId id="776" r:id="rId49"/>
    <p:sldId id="768" r:id="rId50"/>
    <p:sldId id="790" r:id="rId51"/>
    <p:sldId id="793" r:id="rId52"/>
    <p:sldId id="794" r:id="rId53"/>
    <p:sldId id="796" r:id="rId54"/>
    <p:sldId id="797" r:id="rId55"/>
    <p:sldId id="798" r:id="rId56"/>
    <p:sldId id="800" r:id="rId57"/>
    <p:sldId id="795" r:id="rId58"/>
    <p:sldId id="799" r:id="rId59"/>
    <p:sldId id="801" r:id="rId60"/>
    <p:sldId id="792" r:id="rId61"/>
    <p:sldId id="791" r:id="rId62"/>
    <p:sldId id="777"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43" autoAdjust="0"/>
    <p:restoredTop sz="94643"/>
  </p:normalViewPr>
  <p:slideViewPr>
    <p:cSldViewPr snapToGrid="0" snapToObjects="1">
      <p:cViewPr varScale="1">
        <p:scale>
          <a:sx n="69" d="100"/>
          <a:sy n="69" d="100"/>
        </p:scale>
        <p:origin x="-80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86B76E-9FE6-A34E-B1C0-EB76E2B29AD6}" type="datetimeFigureOut">
              <a:rPr lang="en-US" smtClean="0"/>
              <a:t>6/5/18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3823B2-5271-484B-9B7F-4D386682B69F}" type="slidenum">
              <a:rPr lang="en-US" smtClean="0"/>
              <a:t>‹#›</a:t>
            </a:fld>
            <a:endParaRPr lang="en-US"/>
          </a:p>
        </p:txBody>
      </p:sp>
    </p:spTree>
    <p:extLst>
      <p:ext uri="{BB962C8B-B14F-4D97-AF65-F5344CB8AC3E}">
        <p14:creationId xmlns:p14="http://schemas.microsoft.com/office/powerpoint/2010/main" val="1641426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notesMaster" Target="../notesMasters/notesMaster1.xml"/><Relationship Id="rId3"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notesMaster" Target="../notesMasters/notesMaster1.xml"/><Relationship Id="rId3"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notesMaster" Target="../notesMasters/notesMaster1.xml"/><Relationship Id="rId3"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notesMaster" Target="../notesMasters/notesMaster1.xml"/><Relationship Id="rId3"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notesMaster" Target="../notesMasters/notesMaster1.xml"/><Relationship Id="rId3"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notesMaster" Target="../notesMasters/notesMaster1.xml"/><Relationship Id="rId3"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notesMaster" Target="../notesMasters/notesMaster1.xml"/><Relationship Id="rId3"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notesMaster" Target="../notesMasters/notesMaster1.xml"/><Relationship Id="rId3"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notesMaster" Target="../notesMasters/notesMaster1.xml"/><Relationship Id="rId3"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notesMaster" Target="../notesMasters/notesMaster1.xml"/><Relationship Id="rId3"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notesMaster" Target="../notesMasters/notesMaster1.xml"/><Relationship Id="rId3"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notesMaster" Target="../notesMasters/notesMaster1.xml"/><Relationship Id="rId3"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notesMaster" Target="../notesMasters/notesMaster1.xml"/><Relationship Id="rId3"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notesMaster" Target="../notesMasters/notesMaster1.xml"/><Relationship Id="rId3"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notesMaster" Target="../notesMasters/notesMaster1.xml"/><Relationship Id="rId3"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notesMaster" Target="../notesMasters/notesMaster1.xml"/><Relationship Id="rId3"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notesMaster" Target="../notesMasters/notesMaster1.xml"/><Relationship Id="rId3"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tags" Target="../tags/tag27.xml"/><Relationship Id="rId2" Type="http://schemas.openxmlformats.org/officeDocument/2006/relationships/notesMaster" Target="../notesMasters/notesMaster1.xml"/><Relationship Id="rId3"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notesMaster" Target="../notesMasters/notesMaster1.xml"/><Relationship Id="rId3"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notesMaster" Target="../notesMasters/notesMaster1.xml"/><Relationship Id="rId3"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notesMaster" Target="../notesMasters/notesMaster1.xml"/><Relationship Id="rId3"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notesMaster" Target="../notesMasters/notesMaster1.xml"/><Relationship Id="rId3"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notesMaster" Target="../notesMasters/notesMaster1.xml"/><Relationship Id="rId3"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notesMaster" Target="../notesMasters/notesMaster1.xml"/><Relationship Id="rId3"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notesMaster" Target="../notesMasters/notesMaster1.xml"/><Relationship Id="rId3"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notesMaster" Target="../notesMasters/notesMaster1.xml"/><Relationship Id="rId3"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notesMaster" Target="../notesMasters/notesMaster1.xml"/><Relationship Id="rId3"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notesMaster" Target="../notesMasters/notesMaster1.xml"/><Relationship Id="rId3"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notesMaster" Target="../notesMasters/notesMaster1.xml"/><Relationship Id="rId3"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notesMaster" Target="../notesMasters/notesMaster1.xml"/><Relationship Id="rId3"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notesMaster" Target="../notesMasters/notesMaster1.xml"/><Relationship Id="rId3"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notesMaster" Target="../notesMasters/notesMaster1.xml"/><Relationship Id="rId3"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notesMaster" Target="../notesMasters/notesMaster1.xml"/><Relationship Id="rId3"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notesMaster" Target="../notesMasters/notesMaster1.xml"/><Relationship Id="rId3"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notesMaster" Target="../notesMasters/notesMaster1.xml"/><Relationship Id="rId3"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notesMaster" Target="../notesMasters/notesMaster1.xml"/><Relationship Id="rId3"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notesMaster" Target="../notesMasters/notesMaster1.xml"/><Relationship Id="rId3"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notesMaster" Target="../notesMasters/notesMaster1.xml"/><Relationship Id="rId3"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notesMaster" Target="../notesMasters/notesMaster1.xml"/><Relationship Id="rId3"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notesMaster" Target="../notesMasters/notesMaster1.xml"/><Relationship Id="rId3"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notesMaster" Target="../notesMasters/notesMaster1.xml"/><Relationship Id="rId3"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notesMaster" Target="../notesMasters/notesMaster1.xml"/><Relationship Id="rId3"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notesMaster" Target="../notesMasters/notesMaster1.xml"/><Relationship Id="rId3"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notesMaster" Target="../notesMasters/notesMaster1.xml"/><Relationship Id="rId3"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1</a:t>
            </a:fld>
            <a:endParaRPr lang="en-US"/>
          </a:p>
        </p:txBody>
      </p:sp>
    </p:spTree>
    <p:extLst>
      <p:ext uri="{BB962C8B-B14F-4D97-AF65-F5344CB8AC3E}">
        <p14:creationId xmlns:p14="http://schemas.microsoft.com/office/powerpoint/2010/main" val="902944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14</a:t>
            </a:fld>
            <a:endParaRPr lang="en-US"/>
          </a:p>
        </p:txBody>
      </p:sp>
    </p:spTree>
    <p:extLst>
      <p:ext uri="{BB962C8B-B14F-4D97-AF65-F5344CB8AC3E}">
        <p14:creationId xmlns:p14="http://schemas.microsoft.com/office/powerpoint/2010/main" val="1645935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17</a:t>
            </a:fld>
            <a:endParaRPr lang="en-US"/>
          </a:p>
        </p:txBody>
      </p:sp>
    </p:spTree>
    <p:extLst>
      <p:ext uri="{BB962C8B-B14F-4D97-AF65-F5344CB8AC3E}">
        <p14:creationId xmlns:p14="http://schemas.microsoft.com/office/powerpoint/2010/main" val="399364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18</a:t>
            </a:fld>
            <a:endParaRPr lang="en-US"/>
          </a:p>
        </p:txBody>
      </p:sp>
    </p:spTree>
    <p:extLst>
      <p:ext uri="{BB962C8B-B14F-4D97-AF65-F5344CB8AC3E}">
        <p14:creationId xmlns:p14="http://schemas.microsoft.com/office/powerpoint/2010/main" val="1050101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19</a:t>
            </a:fld>
            <a:endParaRPr lang="en-US"/>
          </a:p>
        </p:txBody>
      </p:sp>
    </p:spTree>
    <p:extLst>
      <p:ext uri="{BB962C8B-B14F-4D97-AF65-F5344CB8AC3E}">
        <p14:creationId xmlns:p14="http://schemas.microsoft.com/office/powerpoint/2010/main" val="391496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20</a:t>
            </a:fld>
            <a:endParaRPr lang="en-US"/>
          </a:p>
        </p:txBody>
      </p:sp>
    </p:spTree>
    <p:extLst>
      <p:ext uri="{BB962C8B-B14F-4D97-AF65-F5344CB8AC3E}">
        <p14:creationId xmlns:p14="http://schemas.microsoft.com/office/powerpoint/2010/main" val="269601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21</a:t>
            </a:fld>
            <a:endParaRPr lang="en-US"/>
          </a:p>
        </p:txBody>
      </p:sp>
    </p:spTree>
    <p:extLst>
      <p:ext uri="{BB962C8B-B14F-4D97-AF65-F5344CB8AC3E}">
        <p14:creationId xmlns:p14="http://schemas.microsoft.com/office/powerpoint/2010/main" val="1593326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22</a:t>
            </a:fld>
            <a:endParaRPr lang="en-US"/>
          </a:p>
        </p:txBody>
      </p:sp>
    </p:spTree>
    <p:extLst>
      <p:ext uri="{BB962C8B-B14F-4D97-AF65-F5344CB8AC3E}">
        <p14:creationId xmlns:p14="http://schemas.microsoft.com/office/powerpoint/2010/main" val="519797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23</a:t>
            </a:fld>
            <a:endParaRPr lang="en-US"/>
          </a:p>
        </p:txBody>
      </p:sp>
    </p:spTree>
    <p:extLst>
      <p:ext uri="{BB962C8B-B14F-4D97-AF65-F5344CB8AC3E}">
        <p14:creationId xmlns:p14="http://schemas.microsoft.com/office/powerpoint/2010/main" val="2099907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26</a:t>
            </a:fld>
            <a:endParaRPr lang="en-US"/>
          </a:p>
        </p:txBody>
      </p:sp>
    </p:spTree>
    <p:extLst>
      <p:ext uri="{BB962C8B-B14F-4D97-AF65-F5344CB8AC3E}">
        <p14:creationId xmlns:p14="http://schemas.microsoft.com/office/powerpoint/2010/main" val="1994549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27</a:t>
            </a:fld>
            <a:endParaRPr lang="en-US"/>
          </a:p>
        </p:txBody>
      </p:sp>
    </p:spTree>
    <p:extLst>
      <p:ext uri="{BB962C8B-B14F-4D97-AF65-F5344CB8AC3E}">
        <p14:creationId xmlns:p14="http://schemas.microsoft.com/office/powerpoint/2010/main" val="745666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2</a:t>
            </a:fld>
            <a:endParaRPr lang="en-US"/>
          </a:p>
        </p:txBody>
      </p:sp>
    </p:spTree>
    <p:extLst>
      <p:ext uri="{BB962C8B-B14F-4D97-AF65-F5344CB8AC3E}">
        <p14:creationId xmlns:p14="http://schemas.microsoft.com/office/powerpoint/2010/main" val="402617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28</a:t>
            </a:fld>
            <a:endParaRPr lang="en-US"/>
          </a:p>
        </p:txBody>
      </p:sp>
    </p:spTree>
    <p:extLst>
      <p:ext uri="{BB962C8B-B14F-4D97-AF65-F5344CB8AC3E}">
        <p14:creationId xmlns:p14="http://schemas.microsoft.com/office/powerpoint/2010/main" val="2190605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29</a:t>
            </a:fld>
            <a:endParaRPr lang="en-US"/>
          </a:p>
        </p:txBody>
      </p:sp>
    </p:spTree>
    <p:extLst>
      <p:ext uri="{BB962C8B-B14F-4D97-AF65-F5344CB8AC3E}">
        <p14:creationId xmlns:p14="http://schemas.microsoft.com/office/powerpoint/2010/main" val="1511611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31</a:t>
            </a:fld>
            <a:endParaRPr lang="en-US"/>
          </a:p>
        </p:txBody>
      </p:sp>
    </p:spTree>
    <p:extLst>
      <p:ext uri="{BB962C8B-B14F-4D97-AF65-F5344CB8AC3E}">
        <p14:creationId xmlns:p14="http://schemas.microsoft.com/office/powerpoint/2010/main" val="407858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32</a:t>
            </a:fld>
            <a:endParaRPr lang="en-US"/>
          </a:p>
        </p:txBody>
      </p:sp>
    </p:spTree>
    <p:extLst>
      <p:ext uri="{BB962C8B-B14F-4D97-AF65-F5344CB8AC3E}">
        <p14:creationId xmlns:p14="http://schemas.microsoft.com/office/powerpoint/2010/main" val="597820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34</a:t>
            </a:fld>
            <a:endParaRPr lang="en-US"/>
          </a:p>
        </p:txBody>
      </p:sp>
    </p:spTree>
    <p:extLst>
      <p:ext uri="{BB962C8B-B14F-4D97-AF65-F5344CB8AC3E}">
        <p14:creationId xmlns:p14="http://schemas.microsoft.com/office/powerpoint/2010/main" val="1825553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35</a:t>
            </a:fld>
            <a:endParaRPr lang="en-US"/>
          </a:p>
        </p:txBody>
      </p:sp>
    </p:spTree>
    <p:extLst>
      <p:ext uri="{BB962C8B-B14F-4D97-AF65-F5344CB8AC3E}">
        <p14:creationId xmlns:p14="http://schemas.microsoft.com/office/powerpoint/2010/main" val="86244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36</a:t>
            </a:fld>
            <a:endParaRPr lang="en-US"/>
          </a:p>
        </p:txBody>
      </p:sp>
    </p:spTree>
    <p:extLst>
      <p:ext uri="{BB962C8B-B14F-4D97-AF65-F5344CB8AC3E}">
        <p14:creationId xmlns:p14="http://schemas.microsoft.com/office/powerpoint/2010/main" val="531692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37</a:t>
            </a:fld>
            <a:endParaRPr lang="en-US"/>
          </a:p>
        </p:txBody>
      </p:sp>
    </p:spTree>
    <p:extLst>
      <p:ext uri="{BB962C8B-B14F-4D97-AF65-F5344CB8AC3E}">
        <p14:creationId xmlns:p14="http://schemas.microsoft.com/office/powerpoint/2010/main" val="352030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38</a:t>
            </a:fld>
            <a:endParaRPr lang="en-US"/>
          </a:p>
        </p:txBody>
      </p:sp>
    </p:spTree>
    <p:extLst>
      <p:ext uri="{BB962C8B-B14F-4D97-AF65-F5344CB8AC3E}">
        <p14:creationId xmlns:p14="http://schemas.microsoft.com/office/powerpoint/2010/main" val="1694023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39</a:t>
            </a:fld>
            <a:endParaRPr lang="en-US"/>
          </a:p>
        </p:txBody>
      </p:sp>
    </p:spTree>
    <p:extLst>
      <p:ext uri="{BB962C8B-B14F-4D97-AF65-F5344CB8AC3E}">
        <p14:creationId xmlns:p14="http://schemas.microsoft.com/office/powerpoint/2010/main" val="323502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3</a:t>
            </a:fld>
            <a:endParaRPr lang="en-US"/>
          </a:p>
        </p:txBody>
      </p:sp>
    </p:spTree>
    <p:extLst>
      <p:ext uri="{BB962C8B-B14F-4D97-AF65-F5344CB8AC3E}">
        <p14:creationId xmlns:p14="http://schemas.microsoft.com/office/powerpoint/2010/main" val="1410678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40</a:t>
            </a:fld>
            <a:endParaRPr lang="en-US"/>
          </a:p>
        </p:txBody>
      </p:sp>
    </p:spTree>
    <p:extLst>
      <p:ext uri="{BB962C8B-B14F-4D97-AF65-F5344CB8AC3E}">
        <p14:creationId xmlns:p14="http://schemas.microsoft.com/office/powerpoint/2010/main" val="138068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41</a:t>
            </a:fld>
            <a:endParaRPr lang="en-US"/>
          </a:p>
        </p:txBody>
      </p:sp>
    </p:spTree>
    <p:extLst>
      <p:ext uri="{BB962C8B-B14F-4D97-AF65-F5344CB8AC3E}">
        <p14:creationId xmlns:p14="http://schemas.microsoft.com/office/powerpoint/2010/main" val="15573583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44</a:t>
            </a:fld>
            <a:endParaRPr lang="en-US"/>
          </a:p>
        </p:txBody>
      </p:sp>
    </p:spTree>
    <p:extLst>
      <p:ext uri="{BB962C8B-B14F-4D97-AF65-F5344CB8AC3E}">
        <p14:creationId xmlns:p14="http://schemas.microsoft.com/office/powerpoint/2010/main" val="198883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45</a:t>
            </a:fld>
            <a:endParaRPr lang="en-US"/>
          </a:p>
        </p:txBody>
      </p:sp>
    </p:spTree>
    <p:extLst>
      <p:ext uri="{BB962C8B-B14F-4D97-AF65-F5344CB8AC3E}">
        <p14:creationId xmlns:p14="http://schemas.microsoft.com/office/powerpoint/2010/main" val="1000942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46</a:t>
            </a:fld>
            <a:endParaRPr lang="en-US"/>
          </a:p>
        </p:txBody>
      </p:sp>
    </p:spTree>
    <p:extLst>
      <p:ext uri="{BB962C8B-B14F-4D97-AF65-F5344CB8AC3E}">
        <p14:creationId xmlns:p14="http://schemas.microsoft.com/office/powerpoint/2010/main" val="1730131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47</a:t>
            </a:fld>
            <a:endParaRPr lang="en-US"/>
          </a:p>
        </p:txBody>
      </p:sp>
    </p:spTree>
    <p:extLst>
      <p:ext uri="{BB962C8B-B14F-4D97-AF65-F5344CB8AC3E}">
        <p14:creationId xmlns:p14="http://schemas.microsoft.com/office/powerpoint/2010/main" val="1269732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48</a:t>
            </a:fld>
            <a:endParaRPr lang="en-US"/>
          </a:p>
        </p:txBody>
      </p:sp>
    </p:spTree>
    <p:extLst>
      <p:ext uri="{BB962C8B-B14F-4D97-AF65-F5344CB8AC3E}">
        <p14:creationId xmlns:p14="http://schemas.microsoft.com/office/powerpoint/2010/main" val="1489647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49</a:t>
            </a:fld>
            <a:endParaRPr lang="en-US"/>
          </a:p>
        </p:txBody>
      </p:sp>
    </p:spTree>
    <p:extLst>
      <p:ext uri="{BB962C8B-B14F-4D97-AF65-F5344CB8AC3E}">
        <p14:creationId xmlns:p14="http://schemas.microsoft.com/office/powerpoint/2010/main" val="623804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50</a:t>
            </a:fld>
            <a:endParaRPr lang="en-US"/>
          </a:p>
        </p:txBody>
      </p:sp>
    </p:spTree>
    <p:extLst>
      <p:ext uri="{BB962C8B-B14F-4D97-AF65-F5344CB8AC3E}">
        <p14:creationId xmlns:p14="http://schemas.microsoft.com/office/powerpoint/2010/main" val="15860337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51</a:t>
            </a:fld>
            <a:endParaRPr lang="en-US"/>
          </a:p>
        </p:txBody>
      </p:sp>
    </p:spTree>
    <p:extLst>
      <p:ext uri="{BB962C8B-B14F-4D97-AF65-F5344CB8AC3E}">
        <p14:creationId xmlns:p14="http://schemas.microsoft.com/office/powerpoint/2010/main" val="132807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4</a:t>
            </a:fld>
            <a:endParaRPr lang="en-US"/>
          </a:p>
        </p:txBody>
      </p:sp>
    </p:spTree>
    <p:extLst>
      <p:ext uri="{BB962C8B-B14F-4D97-AF65-F5344CB8AC3E}">
        <p14:creationId xmlns:p14="http://schemas.microsoft.com/office/powerpoint/2010/main" val="3019189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52</a:t>
            </a:fld>
            <a:endParaRPr lang="en-US"/>
          </a:p>
        </p:txBody>
      </p:sp>
    </p:spTree>
    <p:extLst>
      <p:ext uri="{BB962C8B-B14F-4D97-AF65-F5344CB8AC3E}">
        <p14:creationId xmlns:p14="http://schemas.microsoft.com/office/powerpoint/2010/main" val="378792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53</a:t>
            </a:fld>
            <a:endParaRPr lang="en-US"/>
          </a:p>
        </p:txBody>
      </p:sp>
    </p:spTree>
    <p:extLst>
      <p:ext uri="{BB962C8B-B14F-4D97-AF65-F5344CB8AC3E}">
        <p14:creationId xmlns:p14="http://schemas.microsoft.com/office/powerpoint/2010/main" val="9555524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54</a:t>
            </a:fld>
            <a:endParaRPr lang="en-US"/>
          </a:p>
        </p:txBody>
      </p:sp>
    </p:spTree>
    <p:extLst>
      <p:ext uri="{BB962C8B-B14F-4D97-AF65-F5344CB8AC3E}">
        <p14:creationId xmlns:p14="http://schemas.microsoft.com/office/powerpoint/2010/main" val="3390959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55</a:t>
            </a:fld>
            <a:endParaRPr lang="en-US"/>
          </a:p>
        </p:txBody>
      </p:sp>
    </p:spTree>
    <p:extLst>
      <p:ext uri="{BB962C8B-B14F-4D97-AF65-F5344CB8AC3E}">
        <p14:creationId xmlns:p14="http://schemas.microsoft.com/office/powerpoint/2010/main" val="1007278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56</a:t>
            </a:fld>
            <a:endParaRPr lang="en-US"/>
          </a:p>
        </p:txBody>
      </p:sp>
    </p:spTree>
    <p:extLst>
      <p:ext uri="{BB962C8B-B14F-4D97-AF65-F5344CB8AC3E}">
        <p14:creationId xmlns:p14="http://schemas.microsoft.com/office/powerpoint/2010/main" val="14953962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57</a:t>
            </a:fld>
            <a:endParaRPr lang="en-US"/>
          </a:p>
        </p:txBody>
      </p:sp>
    </p:spTree>
    <p:extLst>
      <p:ext uri="{BB962C8B-B14F-4D97-AF65-F5344CB8AC3E}">
        <p14:creationId xmlns:p14="http://schemas.microsoft.com/office/powerpoint/2010/main" val="10730274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58</a:t>
            </a:fld>
            <a:endParaRPr lang="en-US"/>
          </a:p>
        </p:txBody>
      </p:sp>
    </p:spTree>
    <p:extLst>
      <p:ext uri="{BB962C8B-B14F-4D97-AF65-F5344CB8AC3E}">
        <p14:creationId xmlns:p14="http://schemas.microsoft.com/office/powerpoint/2010/main" val="9386636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59</a:t>
            </a:fld>
            <a:endParaRPr lang="en-US"/>
          </a:p>
        </p:txBody>
      </p:sp>
    </p:spTree>
    <p:extLst>
      <p:ext uri="{BB962C8B-B14F-4D97-AF65-F5344CB8AC3E}">
        <p14:creationId xmlns:p14="http://schemas.microsoft.com/office/powerpoint/2010/main" val="5362237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60</a:t>
            </a:fld>
            <a:endParaRPr lang="en-US"/>
          </a:p>
        </p:txBody>
      </p:sp>
    </p:spTree>
    <p:extLst>
      <p:ext uri="{BB962C8B-B14F-4D97-AF65-F5344CB8AC3E}">
        <p14:creationId xmlns:p14="http://schemas.microsoft.com/office/powerpoint/2010/main" val="2780838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61</a:t>
            </a:fld>
            <a:endParaRPr lang="en-US"/>
          </a:p>
        </p:txBody>
      </p:sp>
    </p:spTree>
    <p:extLst>
      <p:ext uri="{BB962C8B-B14F-4D97-AF65-F5344CB8AC3E}">
        <p14:creationId xmlns:p14="http://schemas.microsoft.com/office/powerpoint/2010/main" val="42403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5</a:t>
            </a:fld>
            <a:endParaRPr lang="en-US"/>
          </a:p>
        </p:txBody>
      </p:sp>
    </p:spTree>
    <p:extLst>
      <p:ext uri="{BB962C8B-B14F-4D97-AF65-F5344CB8AC3E}">
        <p14:creationId xmlns:p14="http://schemas.microsoft.com/office/powerpoint/2010/main" val="35874735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62</a:t>
            </a:fld>
            <a:endParaRPr lang="en-US"/>
          </a:p>
        </p:txBody>
      </p:sp>
    </p:spTree>
    <p:extLst>
      <p:ext uri="{BB962C8B-B14F-4D97-AF65-F5344CB8AC3E}">
        <p14:creationId xmlns:p14="http://schemas.microsoft.com/office/powerpoint/2010/main" val="1306508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6</a:t>
            </a:fld>
            <a:endParaRPr lang="en-US"/>
          </a:p>
        </p:txBody>
      </p:sp>
    </p:spTree>
    <p:extLst>
      <p:ext uri="{BB962C8B-B14F-4D97-AF65-F5344CB8AC3E}">
        <p14:creationId xmlns:p14="http://schemas.microsoft.com/office/powerpoint/2010/main" val="778088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8</a:t>
            </a:fld>
            <a:endParaRPr lang="en-US"/>
          </a:p>
        </p:txBody>
      </p:sp>
    </p:spTree>
    <p:extLst>
      <p:ext uri="{BB962C8B-B14F-4D97-AF65-F5344CB8AC3E}">
        <p14:creationId xmlns:p14="http://schemas.microsoft.com/office/powerpoint/2010/main" val="3126122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12</a:t>
            </a:fld>
            <a:endParaRPr lang="en-US"/>
          </a:p>
        </p:txBody>
      </p:sp>
    </p:spTree>
    <p:extLst>
      <p:ext uri="{BB962C8B-B14F-4D97-AF65-F5344CB8AC3E}">
        <p14:creationId xmlns:p14="http://schemas.microsoft.com/office/powerpoint/2010/main" val="3205814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03823B2-5271-484B-9B7F-4D386682B69F}" type="slidenum">
              <a:rPr lang="en-US" smtClean="0"/>
              <a:t>13</a:t>
            </a:fld>
            <a:endParaRPr lang="en-US"/>
          </a:p>
        </p:txBody>
      </p:sp>
    </p:spTree>
    <p:extLst>
      <p:ext uri="{BB962C8B-B14F-4D97-AF65-F5344CB8AC3E}">
        <p14:creationId xmlns:p14="http://schemas.microsoft.com/office/powerpoint/2010/main" val="1522026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0379" y="297491"/>
            <a:ext cx="11512493" cy="629304"/>
          </a:xfrm>
        </p:spPr>
        <p:txBody>
          <a:bodyPr anchor="ctr" anchorCtr="0">
            <a:noAutofit/>
          </a:bodyPr>
          <a:lstStyle>
            <a:lvl1pPr algn="ctr">
              <a:defRPr sz="4400" b="0" i="0" spc="-100">
                <a:latin typeface="Helvetica Neue Light"/>
                <a:cs typeface="Helvetica Neue Light"/>
              </a:defRPr>
            </a:lvl1pPr>
          </a:lstStyle>
          <a:p>
            <a:r>
              <a:rPr lang="en-US" smtClean="0"/>
              <a:t>Click to edit Master title style</a:t>
            </a:r>
            <a:endParaRPr lang="en-US" dirty="0"/>
          </a:p>
        </p:txBody>
      </p:sp>
      <p:sp>
        <p:nvSpPr>
          <p:cNvPr id="3" name="Subtitle 2"/>
          <p:cNvSpPr>
            <a:spLocks noGrp="1"/>
          </p:cNvSpPr>
          <p:nvPr>
            <p:ph type="subTitle" idx="1"/>
          </p:nvPr>
        </p:nvSpPr>
        <p:spPr>
          <a:xfrm>
            <a:off x="270379" y="1064099"/>
            <a:ext cx="11512493" cy="560654"/>
          </a:xfrm>
        </p:spPr>
        <p:txBody>
          <a:bodyPr>
            <a:normAutofit/>
          </a:bodyPr>
          <a:lstStyle>
            <a:lvl1pPr marL="0" indent="0" algn="ctr">
              <a:buNone/>
              <a:defRPr sz="2400" b="1" i="0" spc="0">
                <a:solidFill>
                  <a:schemeClr val="tx1"/>
                </a:solidFill>
                <a:latin typeface="Times"/>
                <a:cs typeface="Time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0097213"/>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6/5/18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2637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6/5/18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9878676"/>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914400"/>
          </a:xfrm>
          <a:prstGeom prst="rect">
            <a:avLst/>
          </a:prstGeom>
        </p:spPr>
        <p:txBody>
          <a:bodyPr anchor="ctr"/>
          <a:lstStyle>
            <a:lvl1pPr>
              <a:defRPr sz="3600">
                <a:latin typeface="Times New Roman" pitchFamily="18" charset="0"/>
                <a:cs typeface="Times New Roman" pitchFamily="18" charset="0"/>
              </a:defRPr>
            </a:lvl1pPr>
          </a:lstStyle>
          <a:p>
            <a:r>
              <a:rPr lang="en-US" smtClean="0"/>
              <a:t>Click to edit Master title style</a:t>
            </a:r>
            <a:endParaRPr lang="en-US" dirty="0"/>
          </a:p>
        </p:txBody>
      </p:sp>
      <p:sp>
        <p:nvSpPr>
          <p:cNvPr id="5" name="Slide Number Placeholder 28"/>
          <p:cNvSpPr>
            <a:spLocks noGrp="1"/>
          </p:cNvSpPr>
          <p:nvPr>
            <p:ph type="sldNum" sz="quarter" idx="4"/>
          </p:nvPr>
        </p:nvSpPr>
        <p:spPr>
          <a:xfrm>
            <a:off x="11277600" y="6400801"/>
            <a:ext cx="711200" cy="288925"/>
          </a:xfrm>
          <a:prstGeom prst="rect">
            <a:avLst/>
          </a:prstGeom>
        </p:spPr>
        <p:txBody>
          <a:bodyPr/>
          <a:lstStyle>
            <a:lvl1pPr algn="ctr">
              <a:defRPr sz="1600">
                <a:solidFill>
                  <a:schemeClr val="bg1"/>
                </a:solidFill>
                <a:latin typeface="Times New Roman" pitchFamily="18" charset="0"/>
                <a:cs typeface="Times New Roman" pitchFamily="18" charset="0"/>
              </a:defRPr>
            </a:lvl1pPr>
          </a:lstStyle>
          <a:p>
            <a:fld id="{D57F1E4F-1CFF-5643-939E-217C01CDF565}" type="slidenum">
              <a:rPr lang="en-US" smtClean="0"/>
              <a:pPr/>
              <a:t>‹#›</a:t>
            </a:fld>
            <a:endParaRPr lang="en-US" dirty="0"/>
          </a:p>
        </p:txBody>
      </p:sp>
      <p:sp>
        <p:nvSpPr>
          <p:cNvPr id="9" name="Content Placeholder 8"/>
          <p:cNvSpPr>
            <a:spLocks noGrp="1"/>
          </p:cNvSpPr>
          <p:nvPr>
            <p:ph sz="quarter" idx="10"/>
          </p:nvPr>
        </p:nvSpPr>
        <p:spPr>
          <a:xfrm>
            <a:off x="203200" y="1066800"/>
            <a:ext cx="11785600" cy="4953000"/>
          </a:xfrm>
          <a:prstGeom prst="rect">
            <a:avLst/>
          </a:prstGeom>
        </p:spPr>
        <p:txBody>
          <a:bodyPr/>
          <a:lstStyle>
            <a:lvl1pPr>
              <a:defRPr sz="2800">
                <a:latin typeface="Times New Roman" pitchFamily="18" charset="0"/>
                <a:cs typeface="Times New Roman" pitchFamily="18" charset="0"/>
              </a:defRPr>
            </a:lvl1pPr>
            <a:lvl2pPr>
              <a:defRPr sz="2400">
                <a:latin typeface="Times New Roman" pitchFamily="18" charset="0"/>
                <a:cs typeface="Times New Roman" pitchFamily="18" charset="0"/>
              </a:defRPr>
            </a:lvl2pPr>
            <a:lvl3pPr>
              <a:defRPr sz="2000">
                <a:latin typeface="Times New Roman" pitchFamily="18" charset="0"/>
                <a:cs typeface="Times New Roman" pitchFamily="18" charset="0"/>
              </a:defRPr>
            </a:lvl3pPr>
            <a:lvl4pPr>
              <a:defRPr sz="2000">
                <a:latin typeface="Times New Roman" pitchFamily="18" charset="0"/>
                <a:cs typeface="Times New Roman" pitchFamily="18" charset="0"/>
              </a:defRPr>
            </a:lvl4pPr>
            <a:lvl5pPr>
              <a:defRPr sz="2000">
                <a:latin typeface="Times New Roman" pitchFamily="18" charset="0"/>
                <a:cs typeface="Times New Roman"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53692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6/5/18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381587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3658543"/>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pPr/>
              <a:t>6/5/18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9635661"/>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6/5/18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353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6/5/18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3595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3915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3340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6844365"/>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972800" cy="43120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6/5/18</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666776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b="0" i="0" kern="1200" spc="-100">
          <a:solidFill>
            <a:schemeClr val="tx1"/>
          </a:solidFill>
          <a:latin typeface="Helvetica Neue Light"/>
          <a:ea typeface="+mj-ea"/>
          <a:cs typeface="Helvetica Neue Light"/>
        </a:defRPr>
      </a:lvl1pPr>
    </p:titleStyle>
    <p:bodyStyle>
      <a:lvl1pPr marL="342900" indent="-342900" algn="l" defTabSz="457200" rtl="0" eaLnBrk="1" latinLnBrk="0" hangingPunct="1">
        <a:spcBef>
          <a:spcPct val="20000"/>
        </a:spcBef>
        <a:buFont typeface="Arial"/>
        <a:buChar char="•"/>
        <a:defRPr sz="2800" b="1" i="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2400" b="1" i="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000" b="1" i="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1800" b="1" i="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1800" b="1" i="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jsonprettyprint.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www.getpostman.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getpostman.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9.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0.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1.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2.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23.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24.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2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2290" y="0"/>
            <a:ext cx="9970717" cy="2527279"/>
          </a:xfrm>
        </p:spPr>
        <p:txBody>
          <a:bodyPr>
            <a:normAutofit/>
          </a:bodyPr>
          <a:lstStyle/>
          <a:p>
            <a:r>
              <a:rPr lang="en-US" dirty="0" smtClean="0"/>
              <a:t>CST-235</a:t>
            </a:r>
            <a:r>
              <a:rPr lang="en-US" dirty="0"/>
              <a:t/>
            </a:r>
            <a:br>
              <a:rPr lang="en-US" dirty="0"/>
            </a:br>
            <a:r>
              <a:rPr lang="en-US" dirty="0" smtClean="0"/>
              <a:t>Computer Programming III</a:t>
            </a:r>
            <a:endParaRPr lang="en-US" dirty="0"/>
          </a:p>
        </p:txBody>
      </p:sp>
      <p:sp>
        <p:nvSpPr>
          <p:cNvPr id="3" name="Subtitle 2"/>
          <p:cNvSpPr>
            <a:spLocks noGrp="1"/>
          </p:cNvSpPr>
          <p:nvPr>
            <p:ph type="subTitle" idx="1"/>
          </p:nvPr>
        </p:nvSpPr>
        <p:spPr>
          <a:xfrm>
            <a:off x="0" y="1966625"/>
            <a:ext cx="12192000" cy="560654"/>
          </a:xfrm>
        </p:spPr>
        <p:txBody>
          <a:bodyPr>
            <a:noAutofit/>
          </a:bodyPr>
          <a:lstStyle/>
          <a:p>
            <a:r>
              <a:rPr lang="en-US" sz="4000" dirty="0" smtClean="0">
                <a:latin typeface="+mn-lt"/>
              </a:rPr>
              <a:t>Topic 5 (3 weeks)</a:t>
            </a:r>
            <a:endParaRPr lang="en-US" sz="4000" dirty="0">
              <a:latin typeface="+mn-lt"/>
            </a:endParaRPr>
          </a:p>
        </p:txBody>
      </p:sp>
    </p:spTree>
    <p:extLst>
      <p:ext uri="{BB962C8B-B14F-4D97-AF65-F5344CB8AC3E}">
        <p14:creationId xmlns:p14="http://schemas.microsoft.com/office/powerpoint/2010/main" val="41465776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196422" y="544686"/>
            <a:ext cx="10995578" cy="5603516"/>
          </a:xfrm>
          <a:prstGeom prst="rect">
            <a:avLst/>
          </a:prstGeom>
        </p:spPr>
      </p:pic>
    </p:spTree>
    <p:extLst>
      <p:ext uri="{BB962C8B-B14F-4D97-AF65-F5344CB8AC3E}">
        <p14:creationId xmlns:p14="http://schemas.microsoft.com/office/powerpoint/2010/main" val="1900365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2558502" y="1417638"/>
            <a:ext cx="7072395" cy="4204551"/>
          </a:xfrm>
          <a:prstGeom prst="rect">
            <a:avLst/>
          </a:prstGeom>
        </p:spPr>
      </p:pic>
    </p:spTree>
    <p:extLst>
      <p:ext uri="{BB962C8B-B14F-4D97-AF65-F5344CB8AC3E}">
        <p14:creationId xmlns:p14="http://schemas.microsoft.com/office/powerpoint/2010/main" val="7789207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title"/>
          </p:nvPr>
        </p:nvSpPr>
        <p:spPr>
          <a:xfrm>
            <a:off x="181232" y="315686"/>
            <a:ext cx="11673017" cy="685800"/>
          </a:xfrm>
        </p:spPr>
        <p:txBody>
          <a:bodyPr>
            <a:noAutofit/>
          </a:bodyPr>
          <a:lstStyle/>
          <a:p>
            <a:pPr eaLnBrk="1" hangingPunct="1"/>
            <a:r>
              <a:rPr lang="en-US" altLang="en-US" dirty="0" smtClean="0"/>
              <a:t>Discussion: Integration Examples</a:t>
            </a:r>
            <a:endParaRPr lang="en-US" altLang="en-US" baseline="-25000" dirty="0"/>
          </a:p>
        </p:txBody>
      </p:sp>
      <p:sp>
        <p:nvSpPr>
          <p:cNvPr id="30724" name="Rectangle 1"/>
          <p:cNvSpPr>
            <a:spLocks noChangeArrowheads="1"/>
          </p:cNvSpPr>
          <p:nvPr/>
        </p:nvSpPr>
        <p:spPr bwMode="auto">
          <a:xfrm>
            <a:off x="337751" y="1219200"/>
            <a:ext cx="11201106"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800100" indent="-34290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342900" indent="-342900">
              <a:buFont typeface="Arial" charset="0"/>
              <a:buChar char="•"/>
            </a:pPr>
            <a:r>
              <a:rPr lang="en-US" altLang="en-US" sz="3200" dirty="0" smtClean="0">
                <a:latin typeface="+mn-lt"/>
                <a:ea typeface="Corbel" charset="0"/>
                <a:cs typeface="Corbel" charset="0"/>
              </a:rPr>
              <a:t>Do you use other applications that can access to Facebook?</a:t>
            </a:r>
          </a:p>
          <a:p>
            <a:pPr marL="342900" indent="-342900">
              <a:buFont typeface="Arial" charset="0"/>
              <a:buChar char="•"/>
            </a:pPr>
            <a:r>
              <a:rPr lang="en-US" altLang="en-US" sz="3200" dirty="0" smtClean="0">
                <a:latin typeface="+mn-lt"/>
                <a:ea typeface="Corbel" charset="0"/>
                <a:cs typeface="Corbel" charset="0"/>
              </a:rPr>
              <a:t>Do you use other applications that can access to Twitter?</a:t>
            </a:r>
          </a:p>
          <a:p>
            <a:pPr marL="342900" indent="-342900">
              <a:buFont typeface="Arial" charset="0"/>
              <a:buChar char="•"/>
            </a:pPr>
            <a:r>
              <a:rPr lang="en-US" altLang="en-US" sz="3200" dirty="0" smtClean="0">
                <a:latin typeface="+mn-lt"/>
                <a:ea typeface="Corbel" charset="0"/>
                <a:cs typeface="Corbel" charset="0"/>
              </a:rPr>
              <a:t>Do you use other applications that can access Amazon?</a:t>
            </a:r>
          </a:p>
          <a:p>
            <a:pPr marL="342900" indent="-342900">
              <a:buFont typeface="Arial" charset="0"/>
              <a:buChar char="•"/>
            </a:pPr>
            <a:r>
              <a:rPr lang="en-US" altLang="en-US" sz="3200" dirty="0" smtClean="0">
                <a:latin typeface="+mn-lt"/>
                <a:ea typeface="Corbel" charset="0"/>
                <a:cs typeface="Corbel" charset="0"/>
              </a:rPr>
              <a:t>What are some other examples where one company or application has provided integration functionality between their business services and other applications?</a:t>
            </a:r>
          </a:p>
          <a:p>
            <a:pPr marL="1485900" lvl="2">
              <a:buFont typeface="Wingdings" panose="05000000000000000000" pitchFamily="2" charset="2"/>
              <a:buChar char="q"/>
            </a:pPr>
            <a:endParaRPr lang="en-US" altLang="en-US" sz="2800" dirty="0" smtClean="0">
              <a:latin typeface="+mn-lt"/>
              <a:ea typeface="Corbel" charset="0"/>
              <a:cs typeface="Corbel" charset="0"/>
            </a:endParaRPr>
          </a:p>
        </p:txBody>
      </p:sp>
      <p:sp>
        <p:nvSpPr>
          <p:cNvPr id="5" name="TextBox 4"/>
          <p:cNvSpPr txBox="1"/>
          <p:nvPr/>
        </p:nvSpPr>
        <p:spPr>
          <a:xfrm>
            <a:off x="0" y="5539729"/>
            <a:ext cx="12192000" cy="523220"/>
          </a:xfrm>
          <a:prstGeom prst="rect">
            <a:avLst/>
          </a:prstGeom>
          <a:noFill/>
        </p:spPr>
        <p:txBody>
          <a:bodyPr wrap="square" rtlCol="0">
            <a:spAutoFit/>
          </a:bodyPr>
          <a:lstStyle/>
          <a:p>
            <a:pPr algn="ctr"/>
            <a:r>
              <a:rPr lang="en-US" sz="2800" b="1" dirty="0" smtClean="0">
                <a:solidFill>
                  <a:srgbClr val="0070C0"/>
                </a:solidFill>
              </a:rPr>
              <a:t>Google: Facebook API, Twitter API, Amazon API…..and Google API</a:t>
            </a:r>
            <a:endParaRPr lang="en-US" sz="2800" b="1" dirty="0">
              <a:solidFill>
                <a:srgbClr val="0070C0"/>
              </a:solidFill>
            </a:endParaRPr>
          </a:p>
        </p:txBody>
      </p:sp>
    </p:spTree>
    <p:extLst>
      <p:ext uri="{BB962C8B-B14F-4D97-AF65-F5344CB8AC3E}">
        <p14:creationId xmlns:p14="http://schemas.microsoft.com/office/powerpoint/2010/main" val="298300808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title"/>
          </p:nvPr>
        </p:nvSpPr>
        <p:spPr>
          <a:xfrm>
            <a:off x="181232" y="315686"/>
            <a:ext cx="11673017" cy="685800"/>
          </a:xfrm>
        </p:spPr>
        <p:txBody>
          <a:bodyPr>
            <a:noAutofit/>
          </a:bodyPr>
          <a:lstStyle/>
          <a:p>
            <a:pPr eaLnBrk="1" hangingPunct="1"/>
            <a:r>
              <a:rPr lang="en-US" altLang="en-US" dirty="0" smtClean="0"/>
              <a:t>What technologies are used for Integration?</a:t>
            </a:r>
            <a:endParaRPr lang="en-US" altLang="en-US" baseline="-25000" dirty="0"/>
          </a:p>
        </p:txBody>
      </p:sp>
      <p:sp>
        <p:nvSpPr>
          <p:cNvPr id="30724" name="Rectangle 1"/>
          <p:cNvSpPr>
            <a:spLocks noChangeArrowheads="1"/>
          </p:cNvSpPr>
          <p:nvPr/>
        </p:nvSpPr>
        <p:spPr bwMode="auto">
          <a:xfrm>
            <a:off x="337751" y="1219200"/>
            <a:ext cx="11201106" cy="41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800100" indent="-34290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342900" indent="-342900">
              <a:buFont typeface="Arial" charset="0"/>
              <a:buChar char="•"/>
            </a:pPr>
            <a:r>
              <a:rPr lang="en-US" altLang="en-US" sz="3800" dirty="0" smtClean="0">
                <a:latin typeface="+mn-lt"/>
                <a:ea typeface="Corbel" charset="0"/>
                <a:cs typeface="Corbel" charset="0"/>
              </a:rPr>
              <a:t>There are a few technologies built right into the Enterprise Java stack that can be used to integrate your application with other applications or systems.</a:t>
            </a:r>
          </a:p>
          <a:p>
            <a:pPr marL="1143000" lvl="1">
              <a:buFont typeface="Arial" charset="0"/>
              <a:buChar char="•"/>
            </a:pPr>
            <a:r>
              <a:rPr lang="en-US" altLang="en-US" sz="3800" dirty="0" smtClean="0">
                <a:solidFill>
                  <a:srgbClr val="00B050"/>
                </a:solidFill>
                <a:latin typeface="+mn-lt"/>
                <a:ea typeface="Corbel" charset="0"/>
                <a:cs typeface="Corbel" charset="0"/>
              </a:rPr>
              <a:t>JAX-RS: REST based services &lt;= has become very popular</a:t>
            </a:r>
          </a:p>
          <a:p>
            <a:pPr marL="1143000" lvl="1">
              <a:buFont typeface="Arial" charset="0"/>
              <a:buChar char="•"/>
            </a:pPr>
            <a:r>
              <a:rPr lang="en-US" altLang="en-US" sz="3800" dirty="0" smtClean="0">
                <a:latin typeface="+mn-lt"/>
                <a:ea typeface="Corbel" charset="0"/>
                <a:cs typeface="Corbel" charset="0"/>
              </a:rPr>
              <a:t>JAX-WS: SOAP based services</a:t>
            </a:r>
          </a:p>
          <a:p>
            <a:pPr marL="1143000" lvl="1">
              <a:buFont typeface="Arial" charset="0"/>
              <a:buChar char="•"/>
            </a:pPr>
            <a:r>
              <a:rPr lang="en-US" altLang="en-US" sz="3800" dirty="0" smtClean="0">
                <a:latin typeface="+mn-lt"/>
                <a:ea typeface="Corbel" charset="0"/>
                <a:cs typeface="Corbel" charset="0"/>
              </a:rPr>
              <a:t>MDB: Message based </a:t>
            </a:r>
            <a:r>
              <a:rPr lang="en-US" altLang="en-US" sz="3800" dirty="0" smtClean="0">
                <a:latin typeface="+mn-lt"/>
                <a:ea typeface="Corbel" charset="0"/>
                <a:cs typeface="Corbel" charset="0"/>
              </a:rPr>
              <a:t>services</a:t>
            </a:r>
            <a:endParaRPr lang="en-US" altLang="en-US" sz="3800" dirty="0" smtClean="0">
              <a:latin typeface="+mn-lt"/>
              <a:ea typeface="Corbel" charset="0"/>
              <a:cs typeface="Corbel" charset="0"/>
            </a:endParaRPr>
          </a:p>
        </p:txBody>
      </p:sp>
    </p:spTree>
    <p:extLst>
      <p:ext uri="{BB962C8B-B14F-4D97-AF65-F5344CB8AC3E}">
        <p14:creationId xmlns:p14="http://schemas.microsoft.com/office/powerpoint/2010/main" val="394144079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027" y="1913968"/>
            <a:ext cx="10972800" cy="1143000"/>
          </a:xfrm>
        </p:spPr>
        <p:txBody>
          <a:bodyPr>
            <a:normAutofit fontScale="90000"/>
          </a:bodyPr>
          <a:lstStyle/>
          <a:p>
            <a:r>
              <a:rPr lang="en-US" dirty="0" smtClean="0"/>
              <a:t>Introduction to the REST Web Services and JSON</a:t>
            </a:r>
            <a:endParaRPr lang="en-US" dirty="0"/>
          </a:p>
        </p:txBody>
      </p:sp>
    </p:spTree>
    <p:extLst>
      <p:ext uri="{BB962C8B-B14F-4D97-AF65-F5344CB8AC3E}">
        <p14:creationId xmlns:p14="http://schemas.microsoft.com/office/powerpoint/2010/main" val="5721384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xfrm>
            <a:off x="1981200" y="228600"/>
            <a:ext cx="7818438" cy="609600"/>
          </a:xfrm>
        </p:spPr>
        <p:txBody>
          <a:bodyPr>
            <a:normAutofit fontScale="90000"/>
          </a:bodyPr>
          <a:lstStyle/>
          <a:p>
            <a:pPr>
              <a:defRPr/>
            </a:pPr>
            <a:r>
              <a:rPr lang="en-US" altLang="en-US" sz="2800" dirty="0">
                <a:solidFill>
                  <a:schemeClr val="tx1">
                    <a:lumMod val="75000"/>
                    <a:lumOff val="25000"/>
                  </a:schemeClr>
                </a:solidFill>
              </a:rPr>
              <a:t/>
            </a:r>
            <a:br>
              <a:rPr lang="en-US" altLang="en-US" sz="2800" dirty="0">
                <a:solidFill>
                  <a:schemeClr val="tx1">
                    <a:lumMod val="75000"/>
                    <a:lumOff val="25000"/>
                  </a:schemeClr>
                </a:solidFill>
              </a:rPr>
            </a:br>
            <a:r>
              <a:rPr lang="en-US" altLang="en-US" dirty="0">
                <a:solidFill>
                  <a:schemeClr val="tx1">
                    <a:lumMod val="75000"/>
                    <a:lumOff val="25000"/>
                  </a:schemeClr>
                </a:solidFill>
              </a:rPr>
              <a:t> What is the REST protocol?</a:t>
            </a:r>
          </a:p>
        </p:txBody>
      </p:sp>
      <p:sp>
        <p:nvSpPr>
          <p:cNvPr id="57347" name="TextBox 5"/>
          <p:cNvSpPr txBox="1">
            <a:spLocks noChangeArrowheads="1"/>
          </p:cNvSpPr>
          <p:nvPr/>
        </p:nvSpPr>
        <p:spPr bwMode="auto">
          <a:xfrm>
            <a:off x="2438400" y="1720851"/>
            <a:ext cx="74945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r>
              <a:rPr lang="en-US" altLang="en-US"/>
              <a:t> </a:t>
            </a:r>
          </a:p>
          <a:p>
            <a:endParaRPr lang="en-US" altLang="en-US">
              <a:solidFill>
                <a:srgbClr val="00B050"/>
              </a:solidFill>
            </a:endParaRPr>
          </a:p>
        </p:txBody>
      </p:sp>
      <p:sp>
        <p:nvSpPr>
          <p:cNvPr id="60420" name="TextBox 4"/>
          <p:cNvSpPr txBox="1">
            <a:spLocks noChangeArrowheads="1"/>
          </p:cNvSpPr>
          <p:nvPr/>
        </p:nvSpPr>
        <p:spPr bwMode="auto">
          <a:xfrm>
            <a:off x="222069" y="1143000"/>
            <a:ext cx="532529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algn="ctr">
              <a:defRPr/>
            </a:pPr>
            <a:r>
              <a:rPr lang="en-US" altLang="en-US" sz="2000" b="1" dirty="0">
                <a:latin typeface="+mn-lt"/>
              </a:rPr>
              <a:t>REST stands for </a:t>
            </a:r>
            <a:r>
              <a:rPr lang="en-US" altLang="en-US" sz="2000" b="1" dirty="0">
                <a:solidFill>
                  <a:srgbClr val="0070C0"/>
                </a:solidFill>
                <a:latin typeface="+mn-lt"/>
              </a:rPr>
              <a:t>Re</a:t>
            </a:r>
            <a:r>
              <a:rPr lang="en-US" altLang="en-US" sz="2000" b="1" dirty="0">
                <a:latin typeface="+mn-lt"/>
              </a:rPr>
              <a:t>presentational </a:t>
            </a:r>
            <a:r>
              <a:rPr lang="en-US" altLang="en-US" sz="2000" b="1" dirty="0">
                <a:solidFill>
                  <a:srgbClr val="0070C0"/>
                </a:solidFill>
                <a:latin typeface="+mn-lt"/>
              </a:rPr>
              <a:t>S</a:t>
            </a:r>
            <a:r>
              <a:rPr lang="en-US" altLang="en-US" sz="2000" b="1" dirty="0">
                <a:latin typeface="+mn-lt"/>
              </a:rPr>
              <a:t>tate </a:t>
            </a:r>
            <a:r>
              <a:rPr lang="en-US" altLang="en-US" sz="2000" b="1" dirty="0" smtClean="0">
                <a:solidFill>
                  <a:srgbClr val="0070C0"/>
                </a:solidFill>
                <a:latin typeface="+mn-lt"/>
              </a:rPr>
              <a:t>T</a:t>
            </a:r>
            <a:r>
              <a:rPr lang="en-US" altLang="en-US" sz="2000" b="1" dirty="0" smtClean="0">
                <a:latin typeface="+mn-lt"/>
              </a:rPr>
              <a:t>ransfer </a:t>
            </a:r>
            <a:endParaRPr lang="en-US" altLang="en-US" sz="2000" b="1" dirty="0">
              <a:latin typeface="+mn-lt"/>
            </a:endParaRPr>
          </a:p>
          <a:p>
            <a:pPr>
              <a:defRPr/>
            </a:pPr>
            <a:endParaRPr lang="en-US" altLang="en-US" sz="2000" dirty="0">
              <a:latin typeface="+mn-lt"/>
            </a:endParaRPr>
          </a:p>
          <a:p>
            <a:pPr>
              <a:defRPr/>
            </a:pPr>
            <a:r>
              <a:rPr lang="en-US" altLang="en-US" sz="2000" dirty="0" smtClean="0">
                <a:latin typeface="+mn-lt"/>
              </a:rPr>
              <a:t>REST relies </a:t>
            </a:r>
            <a:r>
              <a:rPr lang="en-US" altLang="en-US" sz="2000" dirty="0">
                <a:latin typeface="+mn-lt"/>
              </a:rPr>
              <a:t>on a stateless, client-server, communications protocol, that in virtually all cases uses the </a:t>
            </a:r>
            <a:r>
              <a:rPr lang="en-US" altLang="en-US" sz="2000" dirty="0" smtClean="0">
                <a:latin typeface="+mn-lt"/>
              </a:rPr>
              <a:t>HTTP(s) </a:t>
            </a:r>
            <a:r>
              <a:rPr lang="en-US" altLang="en-US" sz="2000" dirty="0">
                <a:latin typeface="+mn-lt"/>
              </a:rPr>
              <a:t>protocol. </a:t>
            </a:r>
          </a:p>
          <a:p>
            <a:pPr>
              <a:defRPr/>
            </a:pPr>
            <a:endParaRPr lang="en-US" altLang="en-US" sz="2000" dirty="0">
              <a:latin typeface="+mn-lt"/>
            </a:endParaRPr>
          </a:p>
          <a:p>
            <a:pPr>
              <a:defRPr/>
            </a:pPr>
            <a:r>
              <a:rPr lang="en-US" altLang="en-US" sz="2000" dirty="0" smtClean="0">
                <a:latin typeface="+mn-lt"/>
              </a:rPr>
              <a:t>REST(</a:t>
            </a:r>
            <a:r>
              <a:rPr lang="en-US" altLang="en-US" sz="2000" dirty="0" err="1" smtClean="0">
                <a:latin typeface="+mn-lt"/>
              </a:rPr>
              <a:t>ful</a:t>
            </a:r>
            <a:r>
              <a:rPr lang="en-US" altLang="en-US" sz="2000" dirty="0" smtClean="0">
                <a:latin typeface="+mn-lt"/>
              </a:rPr>
              <a:t>) </a:t>
            </a:r>
            <a:r>
              <a:rPr lang="en-US" altLang="en-US" sz="2000" dirty="0">
                <a:latin typeface="+mn-lt"/>
              </a:rPr>
              <a:t>applications use </a:t>
            </a:r>
            <a:r>
              <a:rPr lang="en-US" altLang="en-US" sz="2000" dirty="0" smtClean="0">
                <a:latin typeface="+mn-lt"/>
              </a:rPr>
              <a:t>HTTP(s) </a:t>
            </a:r>
            <a:r>
              <a:rPr lang="en-US" altLang="en-US" sz="2000" dirty="0">
                <a:latin typeface="+mn-lt"/>
              </a:rPr>
              <a:t>requests to </a:t>
            </a:r>
            <a:r>
              <a:rPr lang="en-US" altLang="en-US" sz="2000" dirty="0">
                <a:solidFill>
                  <a:schemeClr val="accent1">
                    <a:lumMod val="75000"/>
                  </a:schemeClr>
                </a:solidFill>
                <a:latin typeface="+mn-lt"/>
              </a:rPr>
              <a:t>post</a:t>
            </a:r>
            <a:r>
              <a:rPr lang="en-US" altLang="en-US" sz="2000" dirty="0">
                <a:latin typeface="+mn-lt"/>
              </a:rPr>
              <a:t> data (create and/or update), </a:t>
            </a:r>
            <a:r>
              <a:rPr lang="en-US" altLang="en-US" sz="2000" dirty="0">
                <a:solidFill>
                  <a:schemeClr val="accent1">
                    <a:lumMod val="75000"/>
                  </a:schemeClr>
                </a:solidFill>
                <a:latin typeface="+mn-lt"/>
              </a:rPr>
              <a:t>read</a:t>
            </a:r>
            <a:r>
              <a:rPr lang="en-US" altLang="en-US" sz="2000" dirty="0">
                <a:latin typeface="+mn-lt"/>
              </a:rPr>
              <a:t> data (make queries), and </a:t>
            </a:r>
            <a:r>
              <a:rPr lang="en-US" altLang="en-US" sz="2000" dirty="0">
                <a:solidFill>
                  <a:schemeClr val="accent1">
                    <a:lumMod val="75000"/>
                  </a:schemeClr>
                </a:solidFill>
                <a:latin typeface="+mn-lt"/>
              </a:rPr>
              <a:t>delete</a:t>
            </a:r>
            <a:r>
              <a:rPr lang="en-US" altLang="en-US" sz="2000" dirty="0">
                <a:latin typeface="+mn-lt"/>
              </a:rPr>
              <a:t> data.  REST uses </a:t>
            </a:r>
            <a:r>
              <a:rPr lang="en-US" altLang="en-US" sz="2000" dirty="0" smtClean="0">
                <a:latin typeface="+mn-lt"/>
              </a:rPr>
              <a:t>HTTP(s) </a:t>
            </a:r>
            <a:r>
              <a:rPr lang="en-US" altLang="en-US" sz="2000" dirty="0">
                <a:latin typeface="+mn-lt"/>
              </a:rPr>
              <a:t>for all four </a:t>
            </a:r>
            <a:r>
              <a:rPr lang="en-US" altLang="en-US" sz="2000" dirty="0">
                <a:solidFill>
                  <a:srgbClr val="00B050"/>
                </a:solidFill>
                <a:latin typeface="+mn-lt"/>
              </a:rPr>
              <a:t>CRUD</a:t>
            </a:r>
            <a:r>
              <a:rPr lang="en-US" altLang="en-US" sz="2000" dirty="0">
                <a:latin typeface="+mn-lt"/>
              </a:rPr>
              <a:t> operations.</a:t>
            </a:r>
          </a:p>
          <a:p>
            <a:pPr>
              <a:defRPr/>
            </a:pPr>
            <a:endParaRPr lang="en-US" altLang="en-US" sz="2000" dirty="0">
              <a:latin typeface="+mn-lt"/>
            </a:endParaRPr>
          </a:p>
          <a:p>
            <a:pPr>
              <a:defRPr/>
            </a:pPr>
            <a:r>
              <a:rPr lang="en-US" sz="2000" dirty="0">
                <a:latin typeface="+mn-lt"/>
              </a:rPr>
              <a:t>REST is a lightweight alternative to using Remote Procedure Calls and Web Services  using  the SOAP protocol. </a:t>
            </a:r>
            <a:endParaRPr lang="en-US" altLang="en-US" sz="2000" dirty="0">
              <a:latin typeface="+mn-lt"/>
            </a:endParaRPr>
          </a:p>
        </p:txBody>
      </p:sp>
      <p:pic>
        <p:nvPicPr>
          <p:cNvPr id="1026" name="Picture 2" descr="Image result for REST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9112" y="1968455"/>
            <a:ext cx="6276975" cy="292417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8159931" y="4361408"/>
            <a:ext cx="0" cy="61989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444343" y="4981303"/>
            <a:ext cx="5169941" cy="923330"/>
          </a:xfrm>
          <a:prstGeom prst="rect">
            <a:avLst/>
          </a:prstGeom>
          <a:noFill/>
        </p:spPr>
        <p:txBody>
          <a:bodyPr wrap="none" rtlCol="0">
            <a:spAutoFit/>
          </a:bodyPr>
          <a:lstStyle/>
          <a:p>
            <a:pPr marL="285750" indent="-285750">
              <a:buFont typeface="Arial" panose="020B0604020202020204" pitchFamily="34" charset="0"/>
              <a:buChar char="•"/>
            </a:pPr>
            <a:r>
              <a:rPr lang="en-US" dirty="0" smtClean="0">
                <a:solidFill>
                  <a:srgbClr val="00B050"/>
                </a:solidFill>
              </a:rPr>
              <a:t>HTTP Protocol (stateless by definition)</a:t>
            </a:r>
          </a:p>
          <a:p>
            <a:pPr marL="285750" indent="-285750">
              <a:buFont typeface="Arial" panose="020B0604020202020204" pitchFamily="34" charset="0"/>
              <a:buChar char="•"/>
            </a:pPr>
            <a:r>
              <a:rPr lang="en-US" dirty="0" smtClean="0">
                <a:solidFill>
                  <a:srgbClr val="00B050"/>
                </a:solidFill>
              </a:rPr>
              <a:t>Uses HTTP Verbs to read/save/update/delete data</a:t>
            </a:r>
          </a:p>
          <a:p>
            <a:pPr marL="285750" indent="-285750">
              <a:buFont typeface="Arial" panose="020B0604020202020204" pitchFamily="34" charset="0"/>
              <a:buChar char="•"/>
            </a:pPr>
            <a:r>
              <a:rPr lang="en-US" dirty="0" smtClean="0">
                <a:solidFill>
                  <a:srgbClr val="00B050"/>
                </a:solidFill>
              </a:rPr>
              <a:t>(Mostly) uses JSON as a data payload</a:t>
            </a:r>
            <a:endParaRPr lang="en-US" dirty="0">
              <a:solidFill>
                <a:srgbClr val="00B050"/>
              </a:solidFill>
            </a:endParaRPr>
          </a:p>
        </p:txBody>
      </p:sp>
      <p:sp>
        <p:nvSpPr>
          <p:cNvPr id="2" name="TextBox 1"/>
          <p:cNvSpPr txBox="1"/>
          <p:nvPr/>
        </p:nvSpPr>
        <p:spPr>
          <a:xfrm>
            <a:off x="7304738" y="1599123"/>
            <a:ext cx="2911118" cy="369332"/>
          </a:xfrm>
          <a:prstGeom prst="rect">
            <a:avLst/>
          </a:prstGeom>
          <a:noFill/>
        </p:spPr>
        <p:txBody>
          <a:bodyPr wrap="none" rtlCol="0">
            <a:spAutoFit/>
          </a:bodyPr>
          <a:lstStyle/>
          <a:p>
            <a:r>
              <a:rPr lang="en-US" b="1" dirty="0" smtClean="0"/>
              <a:t>Client </a:t>
            </a:r>
            <a:r>
              <a:rPr lang="mr-IN" b="1" dirty="0" smtClean="0"/>
              <a:t>–</a:t>
            </a:r>
            <a:r>
              <a:rPr lang="en-US" b="1" dirty="0" smtClean="0"/>
              <a:t> Server Programming</a:t>
            </a:r>
            <a:endParaRPr lang="en-US" b="1" dirty="0"/>
          </a:p>
        </p:txBody>
      </p:sp>
    </p:spTree>
    <p:extLst>
      <p:ext uri="{BB962C8B-B14F-4D97-AF65-F5344CB8AC3E}">
        <p14:creationId xmlns:p14="http://schemas.microsoft.com/office/powerpoint/2010/main" val="377751035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xfrm>
            <a:off x="1981200" y="533400"/>
            <a:ext cx="7818438" cy="609600"/>
          </a:xfrm>
        </p:spPr>
        <p:txBody>
          <a:bodyPr>
            <a:normAutofit fontScale="90000"/>
          </a:bodyPr>
          <a:lstStyle/>
          <a:p>
            <a:pPr>
              <a:defRPr/>
            </a:pPr>
            <a:r>
              <a:rPr lang="en-US" altLang="en-US" sz="2800" dirty="0">
                <a:solidFill>
                  <a:schemeClr val="tx1">
                    <a:lumMod val="75000"/>
                    <a:lumOff val="25000"/>
                  </a:schemeClr>
                </a:solidFill>
              </a:rPr>
              <a:t/>
            </a:r>
            <a:br>
              <a:rPr lang="en-US" altLang="en-US" sz="2800" dirty="0">
                <a:solidFill>
                  <a:schemeClr val="tx1">
                    <a:lumMod val="75000"/>
                    <a:lumOff val="25000"/>
                  </a:schemeClr>
                </a:solidFill>
              </a:rPr>
            </a:br>
            <a:r>
              <a:rPr lang="en-US" altLang="en-US" dirty="0">
                <a:solidFill>
                  <a:schemeClr val="tx1">
                    <a:lumMod val="75000"/>
                    <a:lumOff val="25000"/>
                  </a:schemeClr>
                </a:solidFill>
              </a:rPr>
              <a:t> What is a Web API?</a:t>
            </a:r>
          </a:p>
        </p:txBody>
      </p:sp>
      <p:pic>
        <p:nvPicPr>
          <p:cNvPr id="5632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2" y="3057527"/>
            <a:ext cx="2085975"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9526" y="2632076"/>
            <a:ext cx="2357438"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p:cNvCxnSpPr/>
          <p:nvPr/>
        </p:nvCxnSpPr>
        <p:spPr>
          <a:xfrm flipV="1">
            <a:off x="3657602" y="4010026"/>
            <a:ext cx="3971925" cy="38100"/>
          </a:xfrm>
          <a:prstGeom prst="straightConnector1">
            <a:avLst/>
          </a:prstGeom>
          <a:ln w="98425" cap="flat">
            <a:headEnd type="none"/>
            <a:tailEnd type="triangle"/>
          </a:ln>
        </p:spPr>
        <p:style>
          <a:lnRef idx="1">
            <a:schemeClr val="accent1"/>
          </a:lnRef>
          <a:fillRef idx="0">
            <a:schemeClr val="accent1"/>
          </a:fillRef>
          <a:effectRef idx="0">
            <a:schemeClr val="accent1"/>
          </a:effectRef>
          <a:fontRef idx="minor">
            <a:schemeClr val="tx1"/>
          </a:fontRef>
        </p:style>
      </p:cxnSp>
      <p:pic>
        <p:nvPicPr>
          <p:cNvPr id="56326"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1" y="3514726"/>
            <a:ext cx="1828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TextBox 7"/>
          <p:cNvSpPr txBox="1">
            <a:spLocks noChangeArrowheads="1"/>
          </p:cNvSpPr>
          <p:nvPr/>
        </p:nvSpPr>
        <p:spPr bwMode="auto">
          <a:xfrm>
            <a:off x="696686" y="1425576"/>
            <a:ext cx="102848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r>
              <a:rPr lang="en-US" altLang="en-US" dirty="0">
                <a:latin typeface="+mn-lt"/>
              </a:rPr>
              <a:t>Accessing </a:t>
            </a:r>
            <a:r>
              <a:rPr lang="en-US" altLang="en-US" dirty="0" smtClean="0">
                <a:latin typeface="+mn-lt"/>
              </a:rPr>
              <a:t>Web Services </a:t>
            </a:r>
            <a:r>
              <a:rPr lang="en-US" altLang="en-US" dirty="0">
                <a:latin typeface="+mn-lt"/>
              </a:rPr>
              <a:t>over the Internet or Intranet via Web Technologies using protocols such as SOAP or REST that exchange Data as either XML or JSON </a:t>
            </a:r>
          </a:p>
        </p:txBody>
      </p:sp>
      <p:sp>
        <p:nvSpPr>
          <p:cNvPr id="56328" name="TextBox 8"/>
          <p:cNvSpPr txBox="1">
            <a:spLocks noChangeArrowheads="1"/>
          </p:cNvSpPr>
          <p:nvPr/>
        </p:nvSpPr>
        <p:spPr bwMode="auto">
          <a:xfrm>
            <a:off x="4605340" y="4543427"/>
            <a:ext cx="22193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pPr algn="ctr"/>
            <a:r>
              <a:rPr lang="en-US" altLang="en-US" sz="1600">
                <a:solidFill>
                  <a:srgbClr val="0070C0"/>
                </a:solidFill>
              </a:rPr>
              <a:t>Request/Response</a:t>
            </a:r>
          </a:p>
          <a:p>
            <a:pPr algn="ctr"/>
            <a:r>
              <a:rPr lang="en-US" altLang="en-US" sz="1600">
                <a:solidFill>
                  <a:srgbClr val="0070C0"/>
                </a:solidFill>
              </a:rPr>
              <a:t>SOAP or REST Protocol</a:t>
            </a:r>
          </a:p>
          <a:p>
            <a:pPr algn="ctr"/>
            <a:endParaRPr lang="en-US" altLang="en-US" sz="1600">
              <a:solidFill>
                <a:srgbClr val="0070C0"/>
              </a:solidFill>
            </a:endParaRPr>
          </a:p>
          <a:p>
            <a:pPr algn="ctr"/>
            <a:r>
              <a:rPr lang="en-US" altLang="en-US" sz="1600">
                <a:solidFill>
                  <a:srgbClr val="0070C0"/>
                </a:solidFill>
              </a:rPr>
              <a:t>Should be Secure!!</a:t>
            </a:r>
          </a:p>
        </p:txBody>
      </p:sp>
      <p:sp>
        <p:nvSpPr>
          <p:cNvPr id="56329" name="TextBox 12"/>
          <p:cNvSpPr txBox="1">
            <a:spLocks noChangeArrowheads="1"/>
          </p:cNvSpPr>
          <p:nvPr/>
        </p:nvSpPr>
        <p:spPr bwMode="auto">
          <a:xfrm>
            <a:off x="6553201" y="3546477"/>
            <a:ext cx="1246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pPr algn="ctr"/>
            <a:r>
              <a:rPr lang="en-US" altLang="en-US" sz="1400">
                <a:solidFill>
                  <a:srgbClr val="0070C0"/>
                </a:solidFill>
              </a:rPr>
              <a:t>XML or JSON</a:t>
            </a:r>
          </a:p>
        </p:txBody>
      </p:sp>
    </p:spTree>
    <p:extLst>
      <p:ext uri="{BB962C8B-B14F-4D97-AF65-F5344CB8AC3E}">
        <p14:creationId xmlns:p14="http://schemas.microsoft.com/office/powerpoint/2010/main" val="365224392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xfrm>
            <a:off x="1981200" y="228600"/>
            <a:ext cx="7818438" cy="609600"/>
          </a:xfrm>
        </p:spPr>
        <p:txBody>
          <a:bodyPr>
            <a:normAutofit fontScale="90000"/>
          </a:bodyPr>
          <a:lstStyle/>
          <a:p>
            <a:pPr>
              <a:defRPr/>
            </a:pPr>
            <a:r>
              <a:rPr lang="en-US" altLang="en-US" sz="2800" dirty="0">
                <a:solidFill>
                  <a:schemeClr val="tx1">
                    <a:lumMod val="75000"/>
                    <a:lumOff val="25000"/>
                  </a:schemeClr>
                </a:solidFill>
              </a:rPr>
              <a:t/>
            </a:r>
            <a:br>
              <a:rPr lang="en-US" altLang="en-US" sz="2800" dirty="0">
                <a:solidFill>
                  <a:schemeClr val="tx1">
                    <a:lumMod val="75000"/>
                    <a:lumOff val="25000"/>
                  </a:schemeClr>
                </a:solidFill>
              </a:rPr>
            </a:br>
            <a:r>
              <a:rPr lang="en-US" altLang="en-US" dirty="0">
                <a:solidFill>
                  <a:schemeClr val="tx1">
                    <a:lumMod val="75000"/>
                    <a:lumOff val="25000"/>
                  </a:schemeClr>
                </a:solidFill>
              </a:rPr>
              <a:t> </a:t>
            </a:r>
            <a:r>
              <a:rPr lang="en-US" altLang="en-US" sz="4900" dirty="0">
                <a:solidFill>
                  <a:schemeClr val="tx1">
                    <a:lumMod val="75000"/>
                    <a:lumOff val="25000"/>
                  </a:schemeClr>
                </a:solidFill>
              </a:rPr>
              <a:t>What is JSON?</a:t>
            </a:r>
          </a:p>
        </p:txBody>
      </p:sp>
      <p:sp>
        <p:nvSpPr>
          <p:cNvPr id="71683" name="TextBox 1"/>
          <p:cNvSpPr txBox="1">
            <a:spLocks noChangeArrowheads="1"/>
          </p:cNvSpPr>
          <p:nvPr/>
        </p:nvSpPr>
        <p:spPr bwMode="auto">
          <a:xfrm>
            <a:off x="768096" y="1284080"/>
            <a:ext cx="1069848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dirty="0">
                <a:latin typeface="+mn-lt"/>
              </a:rPr>
              <a:t>JSON (JavaScript Object Notation) is a lightweight data-interchange format. </a:t>
            </a:r>
          </a:p>
          <a:p>
            <a:endParaRPr lang="en-US" altLang="en-US" dirty="0">
              <a:latin typeface="+mn-lt"/>
            </a:endParaRPr>
          </a:p>
          <a:p>
            <a:r>
              <a:rPr lang="en-US" altLang="en-US" dirty="0">
                <a:latin typeface="+mn-lt"/>
              </a:rPr>
              <a:t>It is easy for humans to read and write. It is easy for machines to parse and generate.  It is based on a subset of the JavaScript Programming Language.</a:t>
            </a:r>
          </a:p>
          <a:p>
            <a:endParaRPr lang="en-US" altLang="en-US" dirty="0">
              <a:latin typeface="+mn-lt"/>
            </a:endParaRPr>
          </a:p>
          <a:p>
            <a:r>
              <a:rPr lang="en-US" altLang="en-US" dirty="0">
                <a:latin typeface="+mn-lt"/>
              </a:rPr>
              <a:t>JSON is a text format that is completely language independent that can be read and processed from programming languages including </a:t>
            </a:r>
            <a:r>
              <a:rPr lang="en-US" altLang="en-US" dirty="0" smtClean="0">
                <a:latin typeface="+mn-lt"/>
              </a:rPr>
              <a:t>PHP, C</a:t>
            </a:r>
            <a:r>
              <a:rPr lang="en-US" altLang="en-US" dirty="0">
                <a:latin typeface="+mn-lt"/>
              </a:rPr>
              <a:t>, C++, C#, Java, JavaScript, Perl, Python, and many others. </a:t>
            </a:r>
            <a:endParaRPr lang="en-US" altLang="en-US" dirty="0" smtClean="0">
              <a:latin typeface="+mn-lt"/>
            </a:endParaRPr>
          </a:p>
          <a:p>
            <a:endParaRPr lang="en-US" altLang="en-US" dirty="0">
              <a:latin typeface="+mn-lt"/>
            </a:endParaRPr>
          </a:p>
          <a:p>
            <a:r>
              <a:rPr lang="en-US" altLang="en-US" dirty="0" smtClean="0">
                <a:latin typeface="+mn-lt"/>
              </a:rPr>
              <a:t>These </a:t>
            </a:r>
            <a:r>
              <a:rPr lang="en-US" altLang="en-US" dirty="0">
                <a:latin typeface="+mn-lt"/>
              </a:rPr>
              <a:t>properties make JSON an ideal data-interchange language. </a:t>
            </a:r>
          </a:p>
        </p:txBody>
      </p:sp>
    </p:spTree>
    <p:extLst>
      <p:ext uri="{BB962C8B-B14F-4D97-AF65-F5344CB8AC3E}">
        <p14:creationId xmlns:p14="http://schemas.microsoft.com/office/powerpoint/2010/main" val="60822404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xfrm>
            <a:off x="1981200" y="306977"/>
            <a:ext cx="7818438" cy="609600"/>
          </a:xfrm>
        </p:spPr>
        <p:txBody>
          <a:bodyPr>
            <a:normAutofit fontScale="90000"/>
          </a:bodyPr>
          <a:lstStyle/>
          <a:p>
            <a:pPr>
              <a:defRPr/>
            </a:pPr>
            <a:r>
              <a:rPr lang="en-US" altLang="en-US" sz="2800" dirty="0">
                <a:solidFill>
                  <a:schemeClr val="tx1">
                    <a:lumMod val="75000"/>
                    <a:lumOff val="25000"/>
                  </a:schemeClr>
                </a:solidFill>
              </a:rPr>
              <a:t/>
            </a:r>
            <a:br>
              <a:rPr lang="en-US" altLang="en-US" sz="2800" dirty="0">
                <a:solidFill>
                  <a:schemeClr val="tx1">
                    <a:lumMod val="75000"/>
                    <a:lumOff val="25000"/>
                  </a:schemeClr>
                </a:solidFill>
              </a:rPr>
            </a:br>
            <a:r>
              <a:rPr lang="en-US" altLang="en-US" dirty="0">
                <a:solidFill>
                  <a:schemeClr val="tx1">
                    <a:lumMod val="75000"/>
                    <a:lumOff val="25000"/>
                  </a:schemeClr>
                </a:solidFill>
              </a:rPr>
              <a:t> </a:t>
            </a:r>
            <a:r>
              <a:rPr lang="en-US" altLang="en-US" sz="4900" dirty="0">
                <a:solidFill>
                  <a:schemeClr val="tx1">
                    <a:lumMod val="75000"/>
                    <a:lumOff val="25000"/>
                  </a:schemeClr>
                </a:solidFill>
              </a:rPr>
              <a:t>What does JSON look like?</a:t>
            </a:r>
          </a:p>
        </p:txBody>
      </p:sp>
      <p:pic>
        <p:nvPicPr>
          <p:cNvPr id="7270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79627" y="1354248"/>
            <a:ext cx="47815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p:cNvCxnSpPr/>
          <p:nvPr/>
        </p:nvCxnSpPr>
        <p:spPr>
          <a:xfrm>
            <a:off x="2716039" y="2421048"/>
            <a:ext cx="99060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2709" name="TextBox 11"/>
          <p:cNvSpPr txBox="1">
            <a:spLocks noChangeArrowheads="1"/>
          </p:cNvSpPr>
          <p:nvPr/>
        </p:nvSpPr>
        <p:spPr bwMode="auto">
          <a:xfrm>
            <a:off x="984069" y="1759328"/>
            <a:ext cx="176213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a:solidFill>
                  <a:srgbClr val="00B050"/>
                </a:solidFill>
                <a:latin typeface="+mn-lt"/>
              </a:rPr>
              <a:t>A property is  defined as simple name value pairs separated by : and enclosed in “”</a:t>
            </a:r>
          </a:p>
        </p:txBody>
      </p:sp>
      <p:cxnSp>
        <p:nvCxnSpPr>
          <p:cNvPr id="13" name="Straight Arrow Connector 12"/>
          <p:cNvCxnSpPr/>
          <p:nvPr/>
        </p:nvCxnSpPr>
        <p:spPr>
          <a:xfrm flipH="1" flipV="1">
            <a:off x="4773439" y="2725848"/>
            <a:ext cx="3962400" cy="3968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2711" name="TextBox 15"/>
          <p:cNvSpPr txBox="1">
            <a:spLocks noChangeArrowheads="1"/>
          </p:cNvSpPr>
          <p:nvPr/>
        </p:nvSpPr>
        <p:spPr bwMode="auto">
          <a:xfrm>
            <a:off x="8794576" y="2268648"/>
            <a:ext cx="23872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a:solidFill>
                  <a:srgbClr val="00B050"/>
                </a:solidFill>
                <a:latin typeface="+mn-lt"/>
              </a:rPr>
              <a:t>An object is defined by {}and can contain nested</a:t>
            </a:r>
          </a:p>
          <a:p>
            <a:r>
              <a:rPr lang="en-US" altLang="en-US" sz="1600" dirty="0">
                <a:solidFill>
                  <a:srgbClr val="00B050"/>
                </a:solidFill>
                <a:latin typeface="+mn-lt"/>
              </a:rPr>
              <a:t>properties</a:t>
            </a:r>
          </a:p>
        </p:txBody>
      </p:sp>
      <p:cxnSp>
        <p:nvCxnSpPr>
          <p:cNvPr id="17" name="Straight Arrow Connector 16"/>
          <p:cNvCxnSpPr/>
          <p:nvPr/>
        </p:nvCxnSpPr>
        <p:spPr>
          <a:xfrm flipH="1" flipV="1">
            <a:off x="5154439" y="3716449"/>
            <a:ext cx="3581400" cy="17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2713" name="TextBox 17"/>
          <p:cNvSpPr txBox="1">
            <a:spLocks noChangeArrowheads="1"/>
          </p:cNvSpPr>
          <p:nvPr/>
        </p:nvSpPr>
        <p:spPr bwMode="auto">
          <a:xfrm>
            <a:off x="8794577" y="3375136"/>
            <a:ext cx="1856006" cy="5847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a:solidFill>
                  <a:srgbClr val="00B050"/>
                </a:solidFill>
                <a:latin typeface="+mn-lt"/>
              </a:rPr>
              <a:t>Array of objects is enclosed in []</a:t>
            </a:r>
          </a:p>
        </p:txBody>
      </p:sp>
    </p:spTree>
    <p:extLst>
      <p:ext uri="{BB962C8B-B14F-4D97-AF65-F5344CB8AC3E}">
        <p14:creationId xmlns:p14="http://schemas.microsoft.com/office/powerpoint/2010/main" val="123435129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xfrm>
            <a:off x="1981200" y="533400"/>
            <a:ext cx="7818438" cy="609600"/>
          </a:xfrm>
        </p:spPr>
        <p:txBody>
          <a:bodyPr>
            <a:normAutofit fontScale="90000"/>
          </a:bodyPr>
          <a:lstStyle/>
          <a:p>
            <a:pPr>
              <a:defRPr/>
            </a:pPr>
            <a:r>
              <a:rPr lang="en-US" altLang="en-US" sz="2800" dirty="0">
                <a:solidFill>
                  <a:schemeClr val="tx1">
                    <a:lumMod val="75000"/>
                    <a:lumOff val="25000"/>
                  </a:schemeClr>
                </a:solidFill>
              </a:rPr>
              <a:t/>
            </a:r>
            <a:br>
              <a:rPr lang="en-US" altLang="en-US" sz="2800" dirty="0">
                <a:solidFill>
                  <a:schemeClr val="tx1">
                    <a:lumMod val="75000"/>
                    <a:lumOff val="25000"/>
                  </a:schemeClr>
                </a:solidFill>
              </a:rPr>
            </a:br>
            <a:r>
              <a:rPr lang="en-US" altLang="en-US" dirty="0">
                <a:solidFill>
                  <a:schemeClr val="tx1">
                    <a:lumMod val="75000"/>
                    <a:lumOff val="25000"/>
                  </a:schemeClr>
                </a:solidFill>
              </a:rPr>
              <a:t> How can I beautify JSON?</a:t>
            </a:r>
          </a:p>
        </p:txBody>
      </p:sp>
      <p:sp>
        <p:nvSpPr>
          <p:cNvPr id="76803" name="TextBox 1"/>
          <p:cNvSpPr txBox="1">
            <a:spLocks noChangeArrowheads="1"/>
          </p:cNvSpPr>
          <p:nvPr/>
        </p:nvSpPr>
        <p:spPr bwMode="auto">
          <a:xfrm>
            <a:off x="2286000" y="1905001"/>
            <a:ext cx="7513638"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dirty="0"/>
              <a:t>When you call a REST based service that returns JSON the JSON is often hard to read (because the service strips all the linefeeds from the response).</a:t>
            </a:r>
          </a:p>
          <a:p>
            <a:endParaRPr lang="en-US" altLang="en-US" dirty="0"/>
          </a:p>
          <a:p>
            <a:r>
              <a:rPr lang="en-US" altLang="en-US" dirty="0"/>
              <a:t>To work with JSON so that it is readable you can use a web site such as JSON Pretty Print (at </a:t>
            </a:r>
            <a:r>
              <a:rPr lang="en-US" altLang="en-US" dirty="0">
                <a:hlinkClick r:id="rId3"/>
              </a:rPr>
              <a:t>http://jsonprettyprint.com)</a:t>
            </a:r>
            <a:r>
              <a:rPr lang="en-US" altLang="en-US" dirty="0"/>
              <a:t>. You simply copy your JSON into the site and click the Pretty Print JSON button. </a:t>
            </a:r>
          </a:p>
        </p:txBody>
      </p:sp>
    </p:spTree>
    <p:extLst>
      <p:ext uri="{BB962C8B-B14F-4D97-AF65-F5344CB8AC3E}">
        <p14:creationId xmlns:p14="http://schemas.microsoft.com/office/powerpoint/2010/main" val="102706402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p:txBody>
          <a:bodyPr>
            <a:normAutofit/>
          </a:bodyPr>
          <a:lstStyle/>
          <a:p>
            <a:pPr>
              <a:defRPr/>
            </a:pPr>
            <a:r>
              <a:rPr lang="en-US" altLang="en-US" b="1" dirty="0">
                <a:solidFill>
                  <a:schemeClr val="tx1">
                    <a:lumMod val="75000"/>
                    <a:lumOff val="25000"/>
                  </a:schemeClr>
                </a:solidFill>
              </a:rPr>
              <a:t>Lectures for Topic </a:t>
            </a:r>
            <a:r>
              <a:rPr lang="en-US" altLang="en-US" b="1" dirty="0" smtClean="0">
                <a:solidFill>
                  <a:schemeClr val="tx1">
                    <a:lumMod val="75000"/>
                    <a:lumOff val="25000"/>
                  </a:schemeClr>
                </a:solidFill>
              </a:rPr>
              <a:t>5</a:t>
            </a:r>
            <a:endParaRPr lang="en-US" altLang="en-US" b="1" dirty="0">
              <a:solidFill>
                <a:schemeClr val="tx1">
                  <a:lumMod val="75000"/>
                  <a:lumOff val="25000"/>
                </a:schemeClr>
              </a:solidFill>
            </a:endParaRPr>
          </a:p>
        </p:txBody>
      </p:sp>
      <p:sp>
        <p:nvSpPr>
          <p:cNvPr id="2" name="Content Placeholder 1"/>
          <p:cNvSpPr>
            <a:spLocks noGrp="1"/>
          </p:cNvSpPr>
          <p:nvPr>
            <p:ph idx="1"/>
          </p:nvPr>
        </p:nvSpPr>
        <p:spPr>
          <a:xfrm>
            <a:off x="609600" y="1089765"/>
            <a:ext cx="10972800" cy="5363285"/>
          </a:xfrm>
        </p:spPr>
        <p:txBody>
          <a:bodyPr>
            <a:normAutofit/>
          </a:bodyPr>
          <a:lstStyle/>
          <a:p>
            <a:r>
              <a:rPr lang="en-US" altLang="en-US" dirty="0" smtClean="0">
                <a:solidFill>
                  <a:schemeClr val="tx1">
                    <a:lumMod val="75000"/>
                    <a:lumOff val="25000"/>
                  </a:schemeClr>
                </a:solidFill>
                <a:latin typeface="+mn-lt"/>
              </a:rPr>
              <a:t>Lectures:</a:t>
            </a:r>
          </a:p>
          <a:p>
            <a:pPr lvl="1"/>
            <a:r>
              <a:rPr lang="en-US" altLang="en-US" b="0" dirty="0" smtClean="0">
                <a:solidFill>
                  <a:schemeClr val="tx1">
                    <a:lumMod val="75000"/>
                    <a:lumOff val="25000"/>
                  </a:schemeClr>
                </a:solidFill>
                <a:latin typeface="+mn-lt"/>
              </a:rPr>
              <a:t>Integration Technologies:</a:t>
            </a:r>
          </a:p>
          <a:p>
            <a:pPr lvl="2"/>
            <a:r>
              <a:rPr lang="en-US" altLang="en-US" b="0" dirty="0" smtClean="0">
                <a:solidFill>
                  <a:schemeClr val="tx1">
                    <a:lumMod val="75000"/>
                    <a:lumOff val="25000"/>
                  </a:schemeClr>
                </a:solidFill>
                <a:latin typeface="+mn-lt"/>
              </a:rPr>
              <a:t>REST Services using JAX-RS =&gt; Week 1</a:t>
            </a:r>
          </a:p>
          <a:p>
            <a:pPr lvl="2"/>
            <a:r>
              <a:rPr lang="en-US" altLang="en-US" b="0" dirty="0" smtClean="0">
                <a:solidFill>
                  <a:schemeClr val="tx1">
                    <a:lumMod val="75000"/>
                    <a:lumOff val="25000"/>
                  </a:schemeClr>
                </a:solidFill>
                <a:latin typeface="+mn-lt"/>
              </a:rPr>
              <a:t>SOAP Services using JAX-WS =&gt; Week 2</a:t>
            </a:r>
          </a:p>
          <a:p>
            <a:pPr lvl="2"/>
            <a:r>
              <a:rPr lang="en-US" altLang="en-US" b="0" dirty="0" smtClean="0">
                <a:solidFill>
                  <a:schemeClr val="tx1">
                    <a:lumMod val="75000"/>
                    <a:lumOff val="25000"/>
                  </a:schemeClr>
                </a:solidFill>
                <a:latin typeface="+mn-lt"/>
              </a:rPr>
              <a:t>Message Services using MDB =&gt; Week 3</a:t>
            </a:r>
          </a:p>
          <a:p>
            <a:r>
              <a:rPr lang="en-US" altLang="en-US" dirty="0" smtClean="0">
                <a:solidFill>
                  <a:schemeClr val="tx1">
                    <a:lumMod val="75000"/>
                    <a:lumOff val="25000"/>
                  </a:schemeClr>
                </a:solidFill>
                <a:latin typeface="+mn-lt"/>
              </a:rPr>
              <a:t>Hands On:</a:t>
            </a:r>
          </a:p>
          <a:p>
            <a:pPr lvl="1"/>
            <a:r>
              <a:rPr lang="en-US" altLang="en-US" b="0" dirty="0" smtClean="0">
                <a:solidFill>
                  <a:schemeClr val="tx1">
                    <a:lumMod val="75000"/>
                    <a:lumOff val="25000"/>
                  </a:schemeClr>
                </a:solidFill>
                <a:latin typeface="+mn-lt"/>
              </a:rPr>
              <a:t>Design and implement a REST Service.</a:t>
            </a:r>
          </a:p>
          <a:p>
            <a:pPr lvl="1"/>
            <a:r>
              <a:rPr lang="en-US" altLang="en-US" b="0" dirty="0" smtClean="0">
                <a:solidFill>
                  <a:schemeClr val="tx1">
                    <a:lumMod val="75000"/>
                    <a:lumOff val="25000"/>
                  </a:schemeClr>
                </a:solidFill>
                <a:latin typeface="+mn-lt"/>
              </a:rPr>
              <a:t>Design and implement a SOAP Service.</a:t>
            </a:r>
          </a:p>
          <a:p>
            <a:pPr lvl="1"/>
            <a:r>
              <a:rPr lang="en-US" altLang="en-US" b="0" dirty="0" smtClean="0">
                <a:solidFill>
                  <a:schemeClr val="tx1">
                    <a:lumMod val="75000"/>
                    <a:lumOff val="25000"/>
                  </a:schemeClr>
                </a:solidFill>
                <a:latin typeface="+mn-lt"/>
              </a:rPr>
              <a:t>Design and implement a Message Service.</a:t>
            </a:r>
            <a:r>
              <a:rPr lang="en-US" altLang="en-US" dirty="0">
                <a:solidFill>
                  <a:schemeClr val="tx1">
                    <a:lumMod val="75000"/>
                    <a:lumOff val="25000"/>
                  </a:schemeClr>
                </a:solidFill>
                <a:latin typeface="+mn-lt"/>
              </a:rPr>
              <a:t/>
            </a:r>
            <a:br>
              <a:rPr lang="en-US" altLang="en-US" dirty="0">
                <a:solidFill>
                  <a:schemeClr val="tx1">
                    <a:lumMod val="75000"/>
                    <a:lumOff val="25000"/>
                  </a:schemeClr>
                </a:solidFill>
                <a:latin typeface="+mn-lt"/>
              </a:rPr>
            </a:br>
            <a:endParaRPr lang="en-US" dirty="0">
              <a:latin typeface="+mn-lt"/>
            </a:endParaRPr>
          </a:p>
        </p:txBody>
      </p:sp>
      <p:sp>
        <p:nvSpPr>
          <p:cNvPr id="368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Arial" charset="0"/>
              </a:rPr>
              <a:t>1-</a:t>
            </a:r>
            <a:fld id="{286DBD0A-7DEB-6140-802E-763159A77376}" type="slidenum">
              <a:rPr lang="en-US" altLang="en-US" sz="1000">
                <a:latin typeface="Arial" charset="0"/>
              </a:rPr>
              <a:pPr/>
              <a:t>2</a:t>
            </a:fld>
            <a:endParaRPr lang="en-US" altLang="en-US" sz="1000">
              <a:latin typeface="Arial" charset="0"/>
            </a:endParaRPr>
          </a:p>
        </p:txBody>
      </p:sp>
    </p:spTree>
    <p:extLst>
      <p:ext uri="{BB962C8B-B14F-4D97-AF65-F5344CB8AC3E}">
        <p14:creationId xmlns:p14="http://schemas.microsoft.com/office/powerpoint/2010/main" val="409847557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title"/>
          </p:nvPr>
        </p:nvSpPr>
        <p:spPr>
          <a:xfrm>
            <a:off x="181232" y="315686"/>
            <a:ext cx="11673017" cy="685800"/>
          </a:xfrm>
        </p:spPr>
        <p:txBody>
          <a:bodyPr>
            <a:noAutofit/>
          </a:bodyPr>
          <a:lstStyle/>
          <a:p>
            <a:pPr eaLnBrk="1" hangingPunct="1"/>
            <a:r>
              <a:rPr lang="en-US" altLang="en-US" dirty="0" smtClean="0"/>
              <a:t>Can I see an example REST Endpoint?</a:t>
            </a:r>
            <a:endParaRPr lang="en-US" altLang="en-US" baseline="-25000" dirty="0"/>
          </a:p>
        </p:txBody>
      </p:sp>
      <p:sp>
        <p:nvSpPr>
          <p:cNvPr id="30724" name="Rectangle 1"/>
          <p:cNvSpPr>
            <a:spLocks noChangeArrowheads="1"/>
          </p:cNvSpPr>
          <p:nvPr/>
        </p:nvSpPr>
        <p:spPr bwMode="auto">
          <a:xfrm>
            <a:off x="337751" y="1219200"/>
            <a:ext cx="11201106"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800100" indent="-34290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342900" indent="-342900">
              <a:buFont typeface="Arial" charset="0"/>
              <a:buChar char="•"/>
            </a:pPr>
            <a:r>
              <a:rPr lang="en-US" altLang="en-US" sz="3200" dirty="0" smtClean="0">
                <a:latin typeface="+mn-lt"/>
                <a:ea typeface="Corbel" charset="0"/>
                <a:cs typeface="Corbel" charset="0"/>
              </a:rPr>
              <a:t>Go to the following URL:</a:t>
            </a:r>
          </a:p>
          <a:p>
            <a:pPr marL="342900" indent="-342900">
              <a:buFont typeface="Arial" charset="0"/>
              <a:buChar char="•"/>
            </a:pPr>
            <a:endParaRPr lang="en-US" altLang="en-US" sz="3200" dirty="0" smtClean="0">
              <a:latin typeface="+mn-lt"/>
              <a:ea typeface="Corbel" charset="0"/>
              <a:cs typeface="Corbel" charset="0"/>
            </a:endParaRPr>
          </a:p>
          <a:p>
            <a:r>
              <a:rPr lang="en-US" altLang="en-US" sz="2000" dirty="0" smtClean="0">
                <a:latin typeface="+mn-lt"/>
                <a:ea typeface="Corbel" charset="0"/>
                <a:cs typeface="Corbel" charset="0"/>
              </a:rPr>
              <a:t>http</a:t>
            </a:r>
            <a:r>
              <a:rPr lang="en-US" altLang="en-US" sz="2000" dirty="0">
                <a:latin typeface="+mn-lt"/>
                <a:ea typeface="Corbel" charset="0"/>
                <a:cs typeface="Corbel" charset="0"/>
              </a:rPr>
              <a:t>://cloudservices-workshop.1d35.starter-us-east-1.openshiftapps.com/</a:t>
            </a:r>
            <a:r>
              <a:rPr lang="en-US" altLang="en-US" sz="2000" dirty="0" err="1">
                <a:latin typeface="+mn-lt"/>
                <a:ea typeface="Corbel" charset="0"/>
                <a:cs typeface="Corbel" charset="0"/>
              </a:rPr>
              <a:t>cloudservices</a:t>
            </a:r>
            <a:r>
              <a:rPr lang="en-US" altLang="en-US" sz="2000" dirty="0">
                <a:latin typeface="+mn-lt"/>
                <a:ea typeface="Corbel" charset="0"/>
                <a:cs typeface="Corbel" charset="0"/>
              </a:rPr>
              <a:t>/rest/weather/test</a:t>
            </a:r>
            <a:endParaRPr lang="en-US" altLang="en-US" sz="2000" dirty="0" smtClean="0">
              <a:latin typeface="+mn-lt"/>
              <a:ea typeface="Corbel" charset="0"/>
              <a:cs typeface="Corbel" charset="0"/>
            </a:endParaRPr>
          </a:p>
          <a:p>
            <a:pPr marL="342900" indent="-342900">
              <a:buFont typeface="Arial" charset="0"/>
              <a:buChar char="•"/>
            </a:pPr>
            <a:endParaRPr lang="en-US" altLang="en-US" sz="3200" dirty="0" smtClean="0">
              <a:latin typeface="+mn-lt"/>
              <a:ea typeface="Corbel" charset="0"/>
              <a:cs typeface="Corbel" charset="0"/>
            </a:endParaRPr>
          </a:p>
          <a:p>
            <a:pPr marL="342900" indent="-342900">
              <a:buFont typeface="Arial" charset="0"/>
              <a:buChar char="•"/>
            </a:pPr>
            <a:endParaRPr lang="en-US" altLang="en-US" sz="3200" dirty="0" smtClean="0">
              <a:latin typeface="+mn-lt"/>
              <a:ea typeface="Corbel" charset="0"/>
              <a:cs typeface="Corbel" charset="0"/>
            </a:endParaRPr>
          </a:p>
        </p:txBody>
      </p:sp>
      <p:sp>
        <p:nvSpPr>
          <p:cNvPr id="5" name="TextBox 11"/>
          <p:cNvSpPr txBox="1">
            <a:spLocks noChangeArrowheads="1"/>
          </p:cNvSpPr>
          <p:nvPr/>
        </p:nvSpPr>
        <p:spPr bwMode="auto">
          <a:xfrm>
            <a:off x="2818360" y="3589080"/>
            <a:ext cx="227736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algn="ctr"/>
            <a:r>
              <a:rPr lang="en-US" altLang="en-US" sz="1800" dirty="0" smtClean="0">
                <a:solidFill>
                  <a:srgbClr val="00B050"/>
                </a:solidFill>
                <a:latin typeface="+mn-lt"/>
              </a:rPr>
              <a:t>Hostname of Server where REST Service is running from</a:t>
            </a:r>
            <a:endParaRPr lang="en-US" altLang="en-US" sz="1800" dirty="0">
              <a:solidFill>
                <a:srgbClr val="00B050"/>
              </a:solidFill>
              <a:latin typeface="+mn-lt"/>
            </a:endParaRPr>
          </a:p>
        </p:txBody>
      </p:sp>
      <p:grpSp>
        <p:nvGrpSpPr>
          <p:cNvPr id="7" name="Group 6"/>
          <p:cNvGrpSpPr/>
          <p:nvPr/>
        </p:nvGrpSpPr>
        <p:grpSpPr>
          <a:xfrm rot="16200000">
            <a:off x="3640106" y="-780077"/>
            <a:ext cx="1066801" cy="7671512"/>
            <a:chOff x="1937326" y="2466535"/>
            <a:chExt cx="1066801" cy="723374"/>
          </a:xfrm>
        </p:grpSpPr>
        <p:cxnSp>
          <p:nvCxnSpPr>
            <p:cNvPr id="8" name="Straight Connector 7"/>
            <p:cNvCxnSpPr/>
            <p:nvPr/>
          </p:nvCxnSpPr>
          <p:spPr>
            <a:xfrm flipH="1">
              <a:off x="2664491" y="2468994"/>
              <a:ext cx="339636"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2664491" y="3189909"/>
              <a:ext cx="339636"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664491" y="2466535"/>
              <a:ext cx="0" cy="72337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937326" y="2807811"/>
              <a:ext cx="727165"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rot="16200000">
            <a:off x="8266702" y="2337206"/>
            <a:ext cx="1066801" cy="1436947"/>
            <a:chOff x="1937326" y="2466535"/>
            <a:chExt cx="1066801" cy="723374"/>
          </a:xfrm>
        </p:grpSpPr>
        <p:cxnSp>
          <p:nvCxnSpPr>
            <p:cNvPr id="13" name="Straight Connector 12"/>
            <p:cNvCxnSpPr/>
            <p:nvPr/>
          </p:nvCxnSpPr>
          <p:spPr>
            <a:xfrm flipH="1">
              <a:off x="2664491" y="2468994"/>
              <a:ext cx="339636"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2664491" y="3189909"/>
              <a:ext cx="339636"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2664491" y="2466535"/>
              <a:ext cx="0" cy="72337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937326" y="2807811"/>
              <a:ext cx="727165"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16200000">
            <a:off x="10031499" y="2081721"/>
            <a:ext cx="1066801" cy="1947915"/>
            <a:chOff x="1937326" y="2466535"/>
            <a:chExt cx="1066801" cy="723374"/>
          </a:xfrm>
        </p:grpSpPr>
        <p:cxnSp>
          <p:nvCxnSpPr>
            <p:cNvPr id="19" name="Straight Connector 18"/>
            <p:cNvCxnSpPr/>
            <p:nvPr/>
          </p:nvCxnSpPr>
          <p:spPr>
            <a:xfrm flipH="1">
              <a:off x="2664491" y="2468994"/>
              <a:ext cx="339636"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2664491" y="3189909"/>
              <a:ext cx="339636"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2664491" y="2466535"/>
              <a:ext cx="0" cy="72337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937326" y="2807811"/>
              <a:ext cx="727165"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sp>
        <p:nvSpPr>
          <p:cNvPr id="23" name="TextBox 11"/>
          <p:cNvSpPr txBox="1">
            <a:spLocks noChangeArrowheads="1"/>
          </p:cNvSpPr>
          <p:nvPr/>
        </p:nvSpPr>
        <p:spPr bwMode="auto">
          <a:xfrm>
            <a:off x="7608345" y="3589080"/>
            <a:ext cx="22773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algn="ctr"/>
            <a:r>
              <a:rPr lang="en-US" altLang="en-US" sz="1800" dirty="0" smtClean="0">
                <a:solidFill>
                  <a:srgbClr val="00B050"/>
                </a:solidFill>
                <a:latin typeface="+mn-lt"/>
              </a:rPr>
              <a:t>App Name</a:t>
            </a:r>
            <a:endParaRPr lang="en-US" altLang="en-US" sz="1800" dirty="0">
              <a:solidFill>
                <a:srgbClr val="00B050"/>
              </a:solidFill>
              <a:latin typeface="+mn-lt"/>
            </a:endParaRPr>
          </a:p>
        </p:txBody>
      </p:sp>
      <p:sp>
        <p:nvSpPr>
          <p:cNvPr id="24" name="TextBox 11"/>
          <p:cNvSpPr txBox="1">
            <a:spLocks noChangeArrowheads="1"/>
          </p:cNvSpPr>
          <p:nvPr/>
        </p:nvSpPr>
        <p:spPr bwMode="auto">
          <a:xfrm>
            <a:off x="9432600" y="3583330"/>
            <a:ext cx="2277368" cy="369332"/>
          </a:xfrm>
          <a:prstGeom prst="rect">
            <a:avLst/>
          </a:prstGeom>
          <a:solidFill>
            <a:schemeClr val="bg1"/>
          </a:solidFill>
          <a:ln>
            <a:noFill/>
          </a:ln>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algn="ctr"/>
            <a:r>
              <a:rPr lang="en-US" altLang="en-US" sz="1800" dirty="0" smtClean="0">
                <a:solidFill>
                  <a:srgbClr val="00B050"/>
                </a:solidFill>
                <a:latin typeface="+mn-lt"/>
              </a:rPr>
              <a:t>API URI</a:t>
            </a:r>
            <a:endParaRPr lang="en-US" altLang="en-US" sz="1800" dirty="0">
              <a:solidFill>
                <a:srgbClr val="00B050"/>
              </a:solidFill>
              <a:latin typeface="+mn-lt"/>
            </a:endParaRPr>
          </a:p>
        </p:txBody>
      </p:sp>
    </p:spTree>
    <p:extLst>
      <p:ext uri="{BB962C8B-B14F-4D97-AF65-F5344CB8AC3E}">
        <p14:creationId xmlns:p14="http://schemas.microsoft.com/office/powerpoint/2010/main" val="27638940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91" y="15017"/>
            <a:ext cx="10972800" cy="1143000"/>
          </a:xfrm>
        </p:spPr>
        <p:txBody>
          <a:bodyPr>
            <a:normAutofit/>
          </a:bodyPr>
          <a:lstStyle/>
          <a:p>
            <a:r>
              <a:rPr lang="en-US" dirty="0" smtClean="0"/>
              <a:t>Can I see an example JAX-RS REST Service?</a:t>
            </a:r>
            <a:endParaRPr lang="en-US" dirty="0"/>
          </a:p>
        </p:txBody>
      </p:sp>
      <p:sp>
        <p:nvSpPr>
          <p:cNvPr id="11" name="TextBox 10"/>
          <p:cNvSpPr txBox="1"/>
          <p:nvPr/>
        </p:nvSpPr>
        <p:spPr>
          <a:xfrm>
            <a:off x="2926080" y="907334"/>
            <a:ext cx="6198043" cy="461665"/>
          </a:xfrm>
          <a:prstGeom prst="rect">
            <a:avLst/>
          </a:prstGeom>
          <a:noFill/>
        </p:spPr>
        <p:txBody>
          <a:bodyPr wrap="none" rtlCol="0">
            <a:spAutoFit/>
          </a:bodyPr>
          <a:lstStyle/>
          <a:p>
            <a:r>
              <a:rPr lang="en-US" sz="2400" smtClean="0">
                <a:solidFill>
                  <a:srgbClr val="00B050"/>
                </a:solidFill>
              </a:rPr>
              <a:t>localhost:8080/assignment5a/rest/weather/test</a:t>
            </a:r>
            <a:endParaRPr lang="en-US" sz="2400" dirty="0">
              <a:solidFill>
                <a:srgbClr val="00B050"/>
              </a:solidFill>
            </a:endParaRPr>
          </a:p>
        </p:txBody>
      </p:sp>
      <p:sp>
        <p:nvSpPr>
          <p:cNvPr id="6" name="Rectangle 5"/>
          <p:cNvSpPr/>
          <p:nvPr/>
        </p:nvSpPr>
        <p:spPr>
          <a:xfrm>
            <a:off x="4471701" y="1368999"/>
            <a:ext cx="7524520" cy="3693319"/>
          </a:xfrm>
          <a:prstGeom prst="rect">
            <a:avLst/>
          </a:prstGeom>
        </p:spPr>
        <p:txBody>
          <a:bodyPr wrap="square">
            <a:spAutoFit/>
          </a:bodyPr>
          <a:lstStyle/>
          <a:p>
            <a:r>
              <a:rPr lang="en-US" dirty="0"/>
              <a:t>@Path("weather</a:t>
            </a:r>
            <a:r>
              <a:rPr lang="en-US" dirty="0" smtClean="0"/>
              <a:t>")</a:t>
            </a:r>
          </a:p>
          <a:p>
            <a:r>
              <a:rPr lang="en-US" dirty="0" smtClean="0"/>
              <a:t>public </a:t>
            </a:r>
            <a:r>
              <a:rPr lang="en-US" dirty="0"/>
              <a:t>class </a:t>
            </a:r>
            <a:r>
              <a:rPr lang="en-US" dirty="0" err="1" smtClean="0"/>
              <a:t>RestService</a:t>
            </a:r>
            <a:endParaRPr lang="en-US" dirty="0" smtClean="0"/>
          </a:p>
          <a:p>
            <a:r>
              <a:rPr lang="en-US" dirty="0" smtClean="0"/>
              <a:t>{    </a:t>
            </a:r>
          </a:p>
          <a:p>
            <a:r>
              <a:rPr lang="en-US" dirty="0"/>
              <a:t>	</a:t>
            </a:r>
            <a:r>
              <a:rPr lang="en-US" dirty="0" smtClean="0"/>
              <a:t>@</a:t>
            </a:r>
            <a:r>
              <a:rPr lang="en-US" dirty="0"/>
              <a:t>GET    @Path("/test")    </a:t>
            </a:r>
            <a:endParaRPr lang="en-US" dirty="0" smtClean="0"/>
          </a:p>
          <a:p>
            <a:r>
              <a:rPr lang="en-US" dirty="0"/>
              <a:t>	</a:t>
            </a:r>
            <a:r>
              <a:rPr lang="en-US" dirty="0" smtClean="0"/>
              <a:t>@</a:t>
            </a:r>
            <a:r>
              <a:rPr lang="en-US" dirty="0"/>
              <a:t>Produces("application/</a:t>
            </a:r>
            <a:r>
              <a:rPr lang="en-US" dirty="0" err="1"/>
              <a:t>json</a:t>
            </a:r>
            <a:r>
              <a:rPr lang="en-US" dirty="0"/>
              <a:t>")    </a:t>
            </a:r>
            <a:endParaRPr lang="en-US" dirty="0" smtClean="0"/>
          </a:p>
          <a:p>
            <a:r>
              <a:rPr lang="en-US" dirty="0"/>
              <a:t>	</a:t>
            </a:r>
            <a:r>
              <a:rPr lang="en-US" dirty="0" smtClean="0"/>
              <a:t>public </a:t>
            </a:r>
            <a:r>
              <a:rPr lang="en-US" dirty="0" err="1"/>
              <a:t>ResponseModel</a:t>
            </a:r>
            <a:r>
              <a:rPr lang="en-US" dirty="0"/>
              <a:t> test()    </a:t>
            </a:r>
            <a:endParaRPr lang="en-US" dirty="0" smtClean="0"/>
          </a:p>
          <a:p>
            <a:r>
              <a:rPr lang="en-US" dirty="0"/>
              <a:t>	</a:t>
            </a:r>
            <a:r>
              <a:rPr lang="en-US" dirty="0" smtClean="0"/>
              <a:t>{ </a:t>
            </a:r>
            <a:r>
              <a:rPr lang="en-US" dirty="0"/>
              <a:t>	    	</a:t>
            </a:r>
            <a:endParaRPr lang="en-US" dirty="0" smtClean="0"/>
          </a:p>
          <a:p>
            <a:r>
              <a:rPr lang="en-US" dirty="0"/>
              <a:t>	</a:t>
            </a:r>
            <a:r>
              <a:rPr lang="en-US" dirty="0" smtClean="0"/>
              <a:t>	// </a:t>
            </a:r>
            <a:r>
              <a:rPr lang="en-US" dirty="0"/>
              <a:t>Return a Test Response    	</a:t>
            </a:r>
            <a:endParaRPr lang="en-US" dirty="0" smtClean="0"/>
          </a:p>
          <a:p>
            <a:r>
              <a:rPr lang="en-US" dirty="0"/>
              <a:t>	</a:t>
            </a:r>
            <a:r>
              <a:rPr lang="en-US" dirty="0" smtClean="0"/>
              <a:t>	</a:t>
            </a:r>
            <a:r>
              <a:rPr lang="en-US" dirty="0" err="1" smtClean="0"/>
              <a:t>ResponseModel</a:t>
            </a:r>
            <a:r>
              <a:rPr lang="en-US" dirty="0" smtClean="0"/>
              <a:t> </a:t>
            </a:r>
            <a:r>
              <a:rPr lang="en-US" dirty="0"/>
              <a:t>response = new </a:t>
            </a:r>
            <a:r>
              <a:rPr lang="en-US" dirty="0" err="1"/>
              <a:t>ResponseModel</a:t>
            </a:r>
            <a:r>
              <a:rPr lang="en-US" dirty="0"/>
              <a:t>(0, "This is a test");    	</a:t>
            </a:r>
            <a:endParaRPr lang="en-US" dirty="0" smtClean="0"/>
          </a:p>
          <a:p>
            <a:r>
              <a:rPr lang="en-US" dirty="0"/>
              <a:t>	</a:t>
            </a:r>
            <a:r>
              <a:rPr lang="en-US" dirty="0" smtClean="0"/>
              <a:t>	return </a:t>
            </a:r>
            <a:r>
              <a:rPr lang="en-US" dirty="0"/>
              <a:t>response;    </a:t>
            </a:r>
            <a:endParaRPr lang="en-US" dirty="0" smtClean="0"/>
          </a:p>
          <a:p>
            <a:r>
              <a:rPr lang="en-US" dirty="0"/>
              <a:t>	</a:t>
            </a:r>
            <a:r>
              <a:rPr lang="en-US" dirty="0" smtClean="0"/>
              <a:t>}</a:t>
            </a:r>
          </a:p>
          <a:p>
            <a:r>
              <a:rPr lang="en-US" dirty="0" smtClean="0"/>
              <a:t>}</a:t>
            </a:r>
            <a:endParaRPr lang="en-US" dirty="0"/>
          </a:p>
        </p:txBody>
      </p:sp>
      <p:sp>
        <p:nvSpPr>
          <p:cNvPr id="8" name="Rectangle 7"/>
          <p:cNvSpPr/>
          <p:nvPr/>
        </p:nvSpPr>
        <p:spPr>
          <a:xfrm>
            <a:off x="2217896" y="5016152"/>
            <a:ext cx="10804042" cy="923330"/>
          </a:xfrm>
          <a:prstGeom prst="rect">
            <a:avLst/>
          </a:prstGeom>
        </p:spPr>
        <p:txBody>
          <a:bodyPr wrap="square">
            <a:spAutoFit/>
          </a:bodyPr>
          <a:lstStyle/>
          <a:p>
            <a:r>
              <a:rPr lang="en-US" dirty="0" smtClean="0">
                <a:solidFill>
                  <a:srgbClr val="0070C0"/>
                </a:solidFill>
              </a:rPr>
              <a:t>Step 1: Create </a:t>
            </a:r>
            <a:r>
              <a:rPr lang="en-US" dirty="0">
                <a:solidFill>
                  <a:srgbClr val="0070C0"/>
                </a:solidFill>
              </a:rPr>
              <a:t>a </a:t>
            </a:r>
            <a:r>
              <a:rPr lang="en-US" dirty="0" smtClean="0">
                <a:solidFill>
                  <a:srgbClr val="0070C0"/>
                </a:solidFill>
              </a:rPr>
              <a:t>POJO with your Service Method. </a:t>
            </a:r>
          </a:p>
          <a:p>
            <a:r>
              <a:rPr lang="en-US" dirty="0" smtClean="0">
                <a:solidFill>
                  <a:srgbClr val="0070C0"/>
                </a:solidFill>
              </a:rPr>
              <a:t>Step 2: Markup </a:t>
            </a:r>
            <a:r>
              <a:rPr lang="en-US" dirty="0">
                <a:solidFill>
                  <a:srgbClr val="0070C0"/>
                </a:solidFill>
              </a:rPr>
              <a:t>your code using JAX-RS </a:t>
            </a:r>
            <a:r>
              <a:rPr lang="en-US" dirty="0" smtClean="0">
                <a:solidFill>
                  <a:srgbClr val="0070C0"/>
                </a:solidFill>
              </a:rPr>
              <a:t>Annotations (import </a:t>
            </a:r>
            <a:r>
              <a:rPr lang="en-US" dirty="0">
                <a:solidFill>
                  <a:srgbClr val="0070C0"/>
                </a:solidFill>
              </a:rPr>
              <a:t>annotations from </a:t>
            </a:r>
            <a:r>
              <a:rPr lang="en-US" dirty="0" err="1">
                <a:solidFill>
                  <a:srgbClr val="0070C0"/>
                </a:solidFill>
              </a:rPr>
              <a:t>javax.ws.rs</a:t>
            </a:r>
            <a:r>
              <a:rPr lang="en-US" dirty="0">
                <a:solidFill>
                  <a:srgbClr val="0070C0"/>
                </a:solidFill>
              </a:rPr>
              <a:t>.* </a:t>
            </a:r>
            <a:r>
              <a:rPr lang="en-US" dirty="0" smtClean="0">
                <a:solidFill>
                  <a:srgbClr val="0070C0"/>
                </a:solidFill>
              </a:rPr>
              <a:t>package).</a:t>
            </a:r>
          </a:p>
          <a:p>
            <a:r>
              <a:rPr lang="en-US" dirty="0" smtClean="0">
                <a:solidFill>
                  <a:srgbClr val="0070C0"/>
                </a:solidFill>
              </a:rPr>
              <a:t>Step 3: You </a:t>
            </a:r>
            <a:r>
              <a:rPr lang="en-US" dirty="0">
                <a:solidFill>
                  <a:srgbClr val="0070C0"/>
                </a:solidFill>
              </a:rPr>
              <a:t>will also have to do some one time configuration. </a:t>
            </a:r>
          </a:p>
        </p:txBody>
      </p:sp>
      <p:cxnSp>
        <p:nvCxnSpPr>
          <p:cNvPr id="17" name="Straight Arrow Connector 16"/>
          <p:cNvCxnSpPr/>
          <p:nvPr/>
        </p:nvCxnSpPr>
        <p:spPr>
          <a:xfrm>
            <a:off x="2604353" y="1542174"/>
            <a:ext cx="162922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a:spLocks noChangeArrowheads="1"/>
          </p:cNvSpPr>
          <p:nvPr/>
        </p:nvSpPr>
        <p:spPr bwMode="auto">
          <a:xfrm>
            <a:off x="374987" y="1368999"/>
            <a:ext cx="22293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URI To Service Class and </a:t>
            </a:r>
            <a:endParaRPr lang="en-US" altLang="en-US" sz="1600" dirty="0">
              <a:solidFill>
                <a:srgbClr val="00B050"/>
              </a:solidFill>
              <a:latin typeface="+mn-lt"/>
            </a:endParaRPr>
          </a:p>
        </p:txBody>
      </p:sp>
      <p:cxnSp>
        <p:nvCxnSpPr>
          <p:cNvPr id="19" name="Straight Arrow Connector 18"/>
          <p:cNvCxnSpPr/>
          <p:nvPr/>
        </p:nvCxnSpPr>
        <p:spPr>
          <a:xfrm>
            <a:off x="2610383" y="1870905"/>
            <a:ext cx="162922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a:spLocks noChangeArrowheads="1"/>
          </p:cNvSpPr>
          <p:nvPr/>
        </p:nvSpPr>
        <p:spPr bwMode="auto">
          <a:xfrm>
            <a:off x="381017" y="1697730"/>
            <a:ext cx="22293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Simply a POJO Class</a:t>
            </a:r>
            <a:endParaRPr lang="en-US" altLang="en-US" sz="1600" dirty="0">
              <a:solidFill>
                <a:srgbClr val="00B050"/>
              </a:solidFill>
              <a:latin typeface="+mn-lt"/>
            </a:endParaRPr>
          </a:p>
        </p:txBody>
      </p:sp>
      <p:cxnSp>
        <p:nvCxnSpPr>
          <p:cNvPr id="23" name="Straight Arrow Connector 22"/>
          <p:cNvCxnSpPr/>
          <p:nvPr/>
        </p:nvCxnSpPr>
        <p:spPr>
          <a:xfrm>
            <a:off x="3071354" y="2919794"/>
            <a:ext cx="162922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a:spLocks noChangeArrowheads="1"/>
          </p:cNvSpPr>
          <p:nvPr/>
        </p:nvSpPr>
        <p:spPr bwMode="auto">
          <a:xfrm>
            <a:off x="228249" y="2504295"/>
            <a:ext cx="28489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Get Test API at API URI that produces JSON response using HTTP GET</a:t>
            </a:r>
            <a:endParaRPr lang="en-US" altLang="en-US" sz="1600" dirty="0">
              <a:solidFill>
                <a:srgbClr val="00B050"/>
              </a:solidFill>
              <a:latin typeface="+mn-lt"/>
            </a:endParaRPr>
          </a:p>
        </p:txBody>
      </p:sp>
    </p:spTree>
    <p:extLst>
      <p:ext uri="{BB962C8B-B14F-4D97-AF65-F5344CB8AC3E}">
        <p14:creationId xmlns:p14="http://schemas.microsoft.com/office/powerpoint/2010/main" val="384171607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91" y="15017"/>
            <a:ext cx="10972800" cy="813871"/>
          </a:xfrm>
        </p:spPr>
        <p:txBody>
          <a:bodyPr/>
          <a:lstStyle/>
          <a:p>
            <a:r>
              <a:rPr lang="en-US" dirty="0" smtClean="0"/>
              <a:t>How configure my application to use JAX-RS?</a:t>
            </a:r>
            <a:endParaRPr lang="en-US" dirty="0"/>
          </a:p>
        </p:txBody>
      </p:sp>
      <p:sp>
        <p:nvSpPr>
          <p:cNvPr id="3" name="Rectangle 2"/>
          <p:cNvSpPr/>
          <p:nvPr/>
        </p:nvSpPr>
        <p:spPr>
          <a:xfrm>
            <a:off x="3933022" y="685198"/>
            <a:ext cx="11314323" cy="5047536"/>
          </a:xfrm>
          <a:prstGeom prst="rect">
            <a:avLst/>
          </a:prstGeom>
        </p:spPr>
        <p:txBody>
          <a:bodyPr wrap="square">
            <a:spAutoFit/>
          </a:bodyPr>
          <a:lstStyle/>
          <a:p>
            <a:r>
              <a:rPr lang="en-US" sz="1400" dirty="0">
                <a:solidFill>
                  <a:srgbClr val="000000"/>
                </a:solidFill>
                <a:latin typeface="Monaco" charset="0"/>
              </a:rPr>
              <a:t> </a:t>
            </a:r>
            <a:r>
              <a:rPr lang="en-US" sz="1400" dirty="0">
                <a:solidFill>
                  <a:srgbClr val="009193"/>
                </a:solidFill>
                <a:latin typeface="Monaco" charset="0"/>
              </a:rPr>
              <a:t>&lt;</a:t>
            </a:r>
            <a:r>
              <a:rPr lang="en-US" sz="1400" dirty="0">
                <a:solidFill>
                  <a:srgbClr val="4E9192"/>
                </a:solidFill>
                <a:latin typeface="Monaco" charset="0"/>
              </a:rPr>
              <a:t>servlet-mapping</a:t>
            </a:r>
            <a:r>
              <a:rPr lang="en-US" sz="1400" dirty="0">
                <a:solidFill>
                  <a:srgbClr val="009193"/>
                </a:solidFill>
                <a:latin typeface="Monaco" charset="0"/>
              </a:rPr>
              <a:t>&gt;</a:t>
            </a:r>
            <a:endParaRPr lang="en-US" sz="1400" dirty="0">
              <a:solidFill>
                <a:srgbClr val="4E9192"/>
              </a:solidFill>
              <a:latin typeface="Monaco" charset="0"/>
            </a:endParaRPr>
          </a:p>
          <a:p>
            <a:r>
              <a:rPr lang="en-US" sz="1400" dirty="0">
                <a:solidFill>
                  <a:srgbClr val="000000"/>
                </a:solidFill>
                <a:latin typeface="Monaco" charset="0"/>
              </a:rPr>
              <a:t>    </a:t>
            </a:r>
            <a:r>
              <a:rPr lang="en-US" sz="1400" dirty="0">
                <a:solidFill>
                  <a:srgbClr val="009193"/>
                </a:solidFill>
                <a:latin typeface="Monaco" charset="0"/>
              </a:rPr>
              <a:t>&lt;</a:t>
            </a:r>
            <a:r>
              <a:rPr lang="en-US" sz="1400" dirty="0">
                <a:solidFill>
                  <a:srgbClr val="4E9192"/>
                </a:solidFill>
                <a:latin typeface="Monaco" charset="0"/>
              </a:rPr>
              <a:t>servlet-name</a:t>
            </a:r>
            <a:r>
              <a:rPr lang="en-US" sz="1400" dirty="0">
                <a:solidFill>
                  <a:srgbClr val="009193"/>
                </a:solidFill>
                <a:latin typeface="Monaco" charset="0"/>
              </a:rPr>
              <a:t>&gt;</a:t>
            </a:r>
            <a:r>
              <a:rPr lang="en-US" sz="1400" u="sng" dirty="0" err="1">
                <a:solidFill>
                  <a:srgbClr val="000000"/>
                </a:solidFill>
                <a:latin typeface="Monaco" charset="0"/>
              </a:rPr>
              <a:t>Resteasy</a:t>
            </a:r>
            <a:r>
              <a:rPr lang="en-US" sz="1400" dirty="0">
                <a:solidFill>
                  <a:srgbClr val="000000"/>
                </a:solidFill>
                <a:latin typeface="Monaco" charset="0"/>
              </a:rPr>
              <a:t> </a:t>
            </a:r>
            <a:r>
              <a:rPr lang="en-US" sz="1400" u="sng" dirty="0">
                <a:solidFill>
                  <a:srgbClr val="000000"/>
                </a:solidFill>
                <a:latin typeface="Monaco" charset="0"/>
              </a:rPr>
              <a:t>Servlet</a:t>
            </a:r>
            <a:r>
              <a:rPr lang="en-US" sz="1400" dirty="0">
                <a:solidFill>
                  <a:srgbClr val="009193"/>
                </a:solidFill>
                <a:latin typeface="Monaco" charset="0"/>
              </a:rPr>
              <a:t>&lt;/</a:t>
            </a:r>
            <a:r>
              <a:rPr lang="en-US" sz="1400" dirty="0">
                <a:solidFill>
                  <a:srgbClr val="4E9192"/>
                </a:solidFill>
                <a:latin typeface="Monaco" charset="0"/>
              </a:rPr>
              <a:t>servlet-name</a:t>
            </a:r>
            <a:r>
              <a:rPr lang="en-US" sz="1400" dirty="0">
                <a:solidFill>
                  <a:srgbClr val="009193"/>
                </a:solidFill>
                <a:latin typeface="Monaco" charset="0"/>
              </a:rPr>
              <a:t>&gt;</a:t>
            </a:r>
            <a:endParaRPr lang="en-US" sz="1400" dirty="0">
              <a:solidFill>
                <a:srgbClr val="4E9192"/>
              </a:solidFill>
              <a:latin typeface="Monaco" charset="0"/>
            </a:endParaRPr>
          </a:p>
          <a:p>
            <a:r>
              <a:rPr lang="en-US" sz="1400" dirty="0">
                <a:solidFill>
                  <a:srgbClr val="000000"/>
                </a:solidFill>
                <a:latin typeface="Monaco" charset="0"/>
              </a:rPr>
              <a:t>    </a:t>
            </a:r>
            <a:r>
              <a:rPr lang="en-US" sz="1400" dirty="0">
                <a:solidFill>
                  <a:srgbClr val="009193"/>
                </a:solidFill>
                <a:latin typeface="Monaco" charset="0"/>
              </a:rPr>
              <a:t>&lt;</a:t>
            </a:r>
            <a:r>
              <a:rPr lang="en-US" sz="1400" dirty="0" err="1">
                <a:solidFill>
                  <a:srgbClr val="4E9192"/>
                </a:solidFill>
                <a:latin typeface="Monaco" charset="0"/>
              </a:rPr>
              <a:t>url</a:t>
            </a:r>
            <a:r>
              <a:rPr lang="en-US" sz="1400" dirty="0">
                <a:solidFill>
                  <a:srgbClr val="4E9192"/>
                </a:solidFill>
                <a:latin typeface="Monaco" charset="0"/>
              </a:rPr>
              <a:t>-pattern</a:t>
            </a:r>
            <a:r>
              <a:rPr lang="en-US" sz="1400" dirty="0">
                <a:solidFill>
                  <a:srgbClr val="009193"/>
                </a:solidFill>
                <a:latin typeface="Monaco" charset="0"/>
              </a:rPr>
              <a:t>&gt;</a:t>
            </a:r>
            <a:r>
              <a:rPr lang="en-US" sz="1400" dirty="0">
                <a:solidFill>
                  <a:srgbClr val="000000"/>
                </a:solidFill>
                <a:latin typeface="Monaco" charset="0"/>
              </a:rPr>
              <a:t>/rest/*</a:t>
            </a:r>
            <a:r>
              <a:rPr lang="en-US" sz="1400" dirty="0">
                <a:solidFill>
                  <a:srgbClr val="009193"/>
                </a:solidFill>
                <a:latin typeface="Monaco" charset="0"/>
              </a:rPr>
              <a:t>&lt;/</a:t>
            </a:r>
            <a:r>
              <a:rPr lang="en-US" sz="1400" dirty="0" err="1">
                <a:solidFill>
                  <a:srgbClr val="4E9192"/>
                </a:solidFill>
                <a:latin typeface="Monaco" charset="0"/>
              </a:rPr>
              <a:t>url</a:t>
            </a:r>
            <a:r>
              <a:rPr lang="en-US" sz="1400" dirty="0">
                <a:solidFill>
                  <a:srgbClr val="4E9192"/>
                </a:solidFill>
                <a:latin typeface="Monaco" charset="0"/>
              </a:rPr>
              <a:t>-pattern</a:t>
            </a:r>
            <a:r>
              <a:rPr lang="en-US" sz="1400" dirty="0">
                <a:solidFill>
                  <a:srgbClr val="009193"/>
                </a:solidFill>
                <a:latin typeface="Monaco" charset="0"/>
              </a:rPr>
              <a:t>&gt;</a:t>
            </a:r>
            <a:endParaRPr lang="en-US" sz="1400" dirty="0">
              <a:solidFill>
                <a:srgbClr val="4E9192"/>
              </a:solidFill>
              <a:latin typeface="Monaco" charset="0"/>
            </a:endParaRPr>
          </a:p>
          <a:p>
            <a:r>
              <a:rPr lang="en-US" sz="1400" dirty="0">
                <a:solidFill>
                  <a:srgbClr val="000000"/>
                </a:solidFill>
                <a:latin typeface="Monaco" charset="0"/>
              </a:rPr>
              <a:t>  </a:t>
            </a:r>
            <a:r>
              <a:rPr lang="en-US" sz="1400" dirty="0">
                <a:solidFill>
                  <a:srgbClr val="009193"/>
                </a:solidFill>
                <a:latin typeface="Monaco" charset="0"/>
              </a:rPr>
              <a:t>&lt;/</a:t>
            </a:r>
            <a:r>
              <a:rPr lang="en-US" sz="1400" dirty="0">
                <a:solidFill>
                  <a:srgbClr val="4E9192"/>
                </a:solidFill>
                <a:latin typeface="Monaco" charset="0"/>
              </a:rPr>
              <a:t>servlet-mapping</a:t>
            </a:r>
            <a:r>
              <a:rPr lang="en-US" sz="1400" dirty="0">
                <a:solidFill>
                  <a:srgbClr val="009193"/>
                </a:solidFill>
                <a:latin typeface="Monaco" charset="0"/>
              </a:rPr>
              <a:t>&gt;</a:t>
            </a:r>
            <a:endParaRPr lang="en-US" sz="1400" dirty="0">
              <a:solidFill>
                <a:srgbClr val="4E9192"/>
              </a:solidFill>
              <a:latin typeface="Monaco" charset="0"/>
            </a:endParaRPr>
          </a:p>
          <a:p>
            <a:r>
              <a:rPr lang="en-US" sz="1400" dirty="0">
                <a:solidFill>
                  <a:srgbClr val="000000"/>
                </a:solidFill>
                <a:latin typeface="Monaco" charset="0"/>
              </a:rPr>
              <a:t>  </a:t>
            </a:r>
            <a:r>
              <a:rPr lang="en-US" sz="1400" dirty="0">
                <a:solidFill>
                  <a:srgbClr val="009193"/>
                </a:solidFill>
                <a:latin typeface="Monaco" charset="0"/>
              </a:rPr>
              <a:t>&lt;</a:t>
            </a:r>
            <a:r>
              <a:rPr lang="en-US" sz="1400" dirty="0">
                <a:solidFill>
                  <a:srgbClr val="4E9192"/>
                </a:solidFill>
                <a:latin typeface="Monaco" charset="0"/>
              </a:rPr>
              <a:t>context-</a:t>
            </a:r>
            <a:r>
              <a:rPr lang="en-US" sz="1400" dirty="0" err="1">
                <a:solidFill>
                  <a:srgbClr val="4E9192"/>
                </a:solidFill>
                <a:latin typeface="Monaco" charset="0"/>
              </a:rPr>
              <a:t>param</a:t>
            </a:r>
            <a:r>
              <a:rPr lang="en-US" sz="1400" dirty="0">
                <a:solidFill>
                  <a:srgbClr val="009193"/>
                </a:solidFill>
                <a:latin typeface="Monaco" charset="0"/>
              </a:rPr>
              <a:t>&gt;</a:t>
            </a:r>
            <a:endParaRPr lang="en-US" sz="1400" dirty="0">
              <a:solidFill>
                <a:srgbClr val="4E9192"/>
              </a:solidFill>
              <a:latin typeface="Monaco" charset="0"/>
            </a:endParaRPr>
          </a:p>
          <a:p>
            <a:r>
              <a:rPr lang="en-US" sz="1400" dirty="0">
                <a:solidFill>
                  <a:srgbClr val="000000"/>
                </a:solidFill>
                <a:latin typeface="Monaco" charset="0"/>
              </a:rPr>
              <a:t>    </a:t>
            </a:r>
            <a:r>
              <a:rPr lang="en-US" sz="1400" dirty="0">
                <a:solidFill>
                  <a:srgbClr val="009193"/>
                </a:solidFill>
                <a:latin typeface="Monaco" charset="0"/>
              </a:rPr>
              <a:t>&lt;</a:t>
            </a:r>
            <a:r>
              <a:rPr lang="en-US" sz="1400" dirty="0" err="1">
                <a:solidFill>
                  <a:srgbClr val="4E9192"/>
                </a:solidFill>
                <a:latin typeface="Monaco" charset="0"/>
              </a:rPr>
              <a:t>param</a:t>
            </a:r>
            <a:r>
              <a:rPr lang="en-US" sz="1400" dirty="0">
                <a:solidFill>
                  <a:srgbClr val="4E9192"/>
                </a:solidFill>
                <a:latin typeface="Monaco" charset="0"/>
              </a:rPr>
              <a:t>-name</a:t>
            </a:r>
            <a:r>
              <a:rPr lang="en-US" sz="1400" dirty="0">
                <a:solidFill>
                  <a:srgbClr val="009193"/>
                </a:solidFill>
                <a:latin typeface="Monaco" charset="0"/>
              </a:rPr>
              <a:t>&gt;</a:t>
            </a:r>
            <a:r>
              <a:rPr lang="en-US" sz="1400" dirty="0" err="1">
                <a:solidFill>
                  <a:srgbClr val="000000"/>
                </a:solidFill>
                <a:latin typeface="Monaco" charset="0"/>
              </a:rPr>
              <a:t>resteasy.scan</a:t>
            </a:r>
            <a:r>
              <a:rPr lang="en-US" sz="1400" dirty="0">
                <a:solidFill>
                  <a:srgbClr val="009193"/>
                </a:solidFill>
                <a:latin typeface="Monaco" charset="0"/>
              </a:rPr>
              <a:t>&lt;/</a:t>
            </a:r>
            <a:r>
              <a:rPr lang="en-US" sz="1400" dirty="0" err="1">
                <a:solidFill>
                  <a:srgbClr val="4E9192"/>
                </a:solidFill>
                <a:latin typeface="Monaco" charset="0"/>
              </a:rPr>
              <a:t>param</a:t>
            </a:r>
            <a:r>
              <a:rPr lang="en-US" sz="1400" dirty="0">
                <a:solidFill>
                  <a:srgbClr val="4E9192"/>
                </a:solidFill>
                <a:latin typeface="Monaco" charset="0"/>
              </a:rPr>
              <a:t>-name</a:t>
            </a:r>
            <a:r>
              <a:rPr lang="en-US" sz="1400" dirty="0">
                <a:solidFill>
                  <a:srgbClr val="009193"/>
                </a:solidFill>
                <a:latin typeface="Monaco" charset="0"/>
              </a:rPr>
              <a:t>&gt;</a:t>
            </a:r>
            <a:endParaRPr lang="en-US" sz="1400" dirty="0">
              <a:solidFill>
                <a:srgbClr val="4E9192"/>
              </a:solidFill>
              <a:latin typeface="Monaco" charset="0"/>
            </a:endParaRPr>
          </a:p>
          <a:p>
            <a:r>
              <a:rPr lang="en-US" sz="1400" dirty="0">
                <a:solidFill>
                  <a:srgbClr val="000000"/>
                </a:solidFill>
                <a:latin typeface="Monaco" charset="0"/>
              </a:rPr>
              <a:t>    </a:t>
            </a:r>
            <a:r>
              <a:rPr lang="en-US" sz="1400" dirty="0">
                <a:solidFill>
                  <a:srgbClr val="009193"/>
                </a:solidFill>
                <a:latin typeface="Monaco" charset="0"/>
              </a:rPr>
              <a:t>&lt;</a:t>
            </a:r>
            <a:r>
              <a:rPr lang="en-US" sz="1400" dirty="0" err="1">
                <a:solidFill>
                  <a:srgbClr val="4E9192"/>
                </a:solidFill>
                <a:latin typeface="Monaco" charset="0"/>
              </a:rPr>
              <a:t>param</a:t>
            </a:r>
            <a:r>
              <a:rPr lang="en-US" sz="1400" dirty="0">
                <a:solidFill>
                  <a:srgbClr val="4E9192"/>
                </a:solidFill>
                <a:latin typeface="Monaco" charset="0"/>
              </a:rPr>
              <a:t>-value</a:t>
            </a:r>
            <a:r>
              <a:rPr lang="en-US" sz="1400" dirty="0">
                <a:solidFill>
                  <a:srgbClr val="009193"/>
                </a:solidFill>
                <a:latin typeface="Monaco" charset="0"/>
              </a:rPr>
              <a:t>&gt;</a:t>
            </a:r>
            <a:r>
              <a:rPr lang="en-US" sz="1400" dirty="0">
                <a:solidFill>
                  <a:srgbClr val="000000"/>
                </a:solidFill>
                <a:latin typeface="Monaco" charset="0"/>
              </a:rPr>
              <a:t>true</a:t>
            </a:r>
            <a:r>
              <a:rPr lang="en-US" sz="1400" dirty="0">
                <a:solidFill>
                  <a:srgbClr val="009193"/>
                </a:solidFill>
                <a:latin typeface="Monaco" charset="0"/>
              </a:rPr>
              <a:t>&lt;/</a:t>
            </a:r>
            <a:r>
              <a:rPr lang="en-US" sz="1400" dirty="0" err="1">
                <a:solidFill>
                  <a:srgbClr val="4E9192"/>
                </a:solidFill>
                <a:latin typeface="Monaco" charset="0"/>
              </a:rPr>
              <a:t>param</a:t>
            </a:r>
            <a:r>
              <a:rPr lang="en-US" sz="1400" dirty="0">
                <a:solidFill>
                  <a:srgbClr val="4E9192"/>
                </a:solidFill>
                <a:latin typeface="Monaco" charset="0"/>
              </a:rPr>
              <a:t>-value</a:t>
            </a:r>
            <a:r>
              <a:rPr lang="en-US" sz="1400" dirty="0">
                <a:solidFill>
                  <a:srgbClr val="009193"/>
                </a:solidFill>
                <a:latin typeface="Monaco" charset="0"/>
              </a:rPr>
              <a:t>&gt;</a:t>
            </a:r>
            <a:endParaRPr lang="en-US" sz="1400" dirty="0">
              <a:solidFill>
                <a:srgbClr val="4E9192"/>
              </a:solidFill>
              <a:latin typeface="Monaco" charset="0"/>
            </a:endParaRPr>
          </a:p>
          <a:p>
            <a:r>
              <a:rPr lang="en-US" sz="1400" dirty="0">
                <a:solidFill>
                  <a:srgbClr val="000000"/>
                </a:solidFill>
                <a:latin typeface="Monaco" charset="0"/>
              </a:rPr>
              <a:t>  </a:t>
            </a:r>
            <a:r>
              <a:rPr lang="en-US" sz="1400" dirty="0">
                <a:solidFill>
                  <a:srgbClr val="009193"/>
                </a:solidFill>
                <a:latin typeface="Monaco" charset="0"/>
              </a:rPr>
              <a:t>&lt;/</a:t>
            </a:r>
            <a:r>
              <a:rPr lang="en-US" sz="1400" dirty="0">
                <a:solidFill>
                  <a:srgbClr val="4E9192"/>
                </a:solidFill>
                <a:latin typeface="Monaco" charset="0"/>
              </a:rPr>
              <a:t>context-</a:t>
            </a:r>
            <a:r>
              <a:rPr lang="en-US" sz="1400" dirty="0" err="1">
                <a:solidFill>
                  <a:srgbClr val="4E9192"/>
                </a:solidFill>
                <a:latin typeface="Monaco" charset="0"/>
              </a:rPr>
              <a:t>param</a:t>
            </a:r>
            <a:r>
              <a:rPr lang="en-US" sz="1400" dirty="0">
                <a:solidFill>
                  <a:srgbClr val="009193"/>
                </a:solidFill>
                <a:latin typeface="Monaco" charset="0"/>
              </a:rPr>
              <a:t>&gt;</a:t>
            </a:r>
            <a:endParaRPr lang="en-US" sz="1400" dirty="0">
              <a:solidFill>
                <a:srgbClr val="4E9192"/>
              </a:solidFill>
              <a:latin typeface="Monaco" charset="0"/>
            </a:endParaRPr>
          </a:p>
          <a:p>
            <a:r>
              <a:rPr lang="en-US" sz="1400" dirty="0">
                <a:solidFill>
                  <a:srgbClr val="000000"/>
                </a:solidFill>
                <a:latin typeface="Monaco" charset="0"/>
              </a:rPr>
              <a:t>  </a:t>
            </a:r>
            <a:r>
              <a:rPr lang="en-US" sz="1400" dirty="0">
                <a:solidFill>
                  <a:srgbClr val="009193"/>
                </a:solidFill>
                <a:latin typeface="Monaco" charset="0"/>
              </a:rPr>
              <a:t>&lt;</a:t>
            </a:r>
            <a:r>
              <a:rPr lang="en-US" sz="1400" dirty="0">
                <a:solidFill>
                  <a:srgbClr val="4E9192"/>
                </a:solidFill>
                <a:latin typeface="Monaco" charset="0"/>
              </a:rPr>
              <a:t>context-</a:t>
            </a:r>
            <a:r>
              <a:rPr lang="en-US" sz="1400" dirty="0" err="1">
                <a:solidFill>
                  <a:srgbClr val="4E9192"/>
                </a:solidFill>
                <a:latin typeface="Monaco" charset="0"/>
              </a:rPr>
              <a:t>param</a:t>
            </a:r>
            <a:r>
              <a:rPr lang="en-US" sz="1400" dirty="0">
                <a:solidFill>
                  <a:srgbClr val="009193"/>
                </a:solidFill>
                <a:latin typeface="Monaco" charset="0"/>
              </a:rPr>
              <a:t>&gt;</a:t>
            </a:r>
            <a:endParaRPr lang="en-US" sz="1400" dirty="0">
              <a:solidFill>
                <a:srgbClr val="4E9192"/>
              </a:solidFill>
              <a:latin typeface="Monaco" charset="0"/>
            </a:endParaRPr>
          </a:p>
          <a:p>
            <a:r>
              <a:rPr lang="en-US" sz="1400" dirty="0">
                <a:latin typeface="Monaco" charset="0"/>
              </a:rPr>
              <a:t>    </a:t>
            </a:r>
            <a:r>
              <a:rPr lang="en-US" sz="1400" dirty="0">
                <a:solidFill>
                  <a:srgbClr val="009193"/>
                </a:solidFill>
                <a:latin typeface="Monaco" charset="0"/>
              </a:rPr>
              <a:t>&lt;</a:t>
            </a:r>
            <a:r>
              <a:rPr lang="en-US" sz="1400" dirty="0" err="1">
                <a:solidFill>
                  <a:srgbClr val="4E9192"/>
                </a:solidFill>
                <a:latin typeface="Monaco" charset="0"/>
              </a:rPr>
              <a:t>param</a:t>
            </a:r>
            <a:r>
              <a:rPr lang="en-US" sz="1400" dirty="0">
                <a:solidFill>
                  <a:srgbClr val="4E9192"/>
                </a:solidFill>
                <a:latin typeface="Monaco" charset="0"/>
              </a:rPr>
              <a:t>-name</a:t>
            </a:r>
            <a:r>
              <a:rPr lang="en-US" sz="1400" dirty="0">
                <a:solidFill>
                  <a:srgbClr val="009193"/>
                </a:solidFill>
                <a:latin typeface="Monaco" charset="0"/>
              </a:rPr>
              <a:t>&gt;</a:t>
            </a:r>
            <a:r>
              <a:rPr lang="en-US" sz="1400" dirty="0" err="1">
                <a:latin typeface="Monaco" charset="0"/>
              </a:rPr>
              <a:t>resteasy.servlet.mapping.prefix</a:t>
            </a:r>
            <a:r>
              <a:rPr lang="en-US" sz="1400" dirty="0">
                <a:solidFill>
                  <a:srgbClr val="009193"/>
                </a:solidFill>
                <a:latin typeface="Monaco" charset="0"/>
              </a:rPr>
              <a:t>&lt;/</a:t>
            </a:r>
            <a:r>
              <a:rPr lang="en-US" sz="1400" dirty="0" err="1">
                <a:solidFill>
                  <a:srgbClr val="4E9192"/>
                </a:solidFill>
                <a:latin typeface="Monaco" charset="0"/>
              </a:rPr>
              <a:t>param</a:t>
            </a:r>
            <a:r>
              <a:rPr lang="en-US" sz="1400" dirty="0">
                <a:solidFill>
                  <a:srgbClr val="4E9192"/>
                </a:solidFill>
                <a:latin typeface="Monaco" charset="0"/>
              </a:rPr>
              <a:t>-name</a:t>
            </a:r>
            <a:r>
              <a:rPr lang="en-US" sz="1400" dirty="0">
                <a:solidFill>
                  <a:srgbClr val="009193"/>
                </a:solidFill>
                <a:latin typeface="Monaco" charset="0"/>
              </a:rPr>
              <a:t>&gt;</a:t>
            </a:r>
            <a:endParaRPr lang="en-US" sz="1400" dirty="0">
              <a:latin typeface="Monaco" charset="0"/>
            </a:endParaRPr>
          </a:p>
          <a:p>
            <a:r>
              <a:rPr lang="en-US" sz="1400" dirty="0">
                <a:solidFill>
                  <a:srgbClr val="000000"/>
                </a:solidFill>
                <a:latin typeface="Monaco" charset="0"/>
              </a:rPr>
              <a:t>    </a:t>
            </a:r>
            <a:r>
              <a:rPr lang="en-US" sz="1400" dirty="0">
                <a:solidFill>
                  <a:srgbClr val="009193"/>
                </a:solidFill>
                <a:latin typeface="Monaco" charset="0"/>
              </a:rPr>
              <a:t>&lt;</a:t>
            </a:r>
            <a:r>
              <a:rPr lang="en-US" sz="1400" dirty="0" err="1">
                <a:solidFill>
                  <a:srgbClr val="4E9192"/>
                </a:solidFill>
                <a:latin typeface="Monaco" charset="0"/>
              </a:rPr>
              <a:t>param</a:t>
            </a:r>
            <a:r>
              <a:rPr lang="en-US" sz="1400" dirty="0">
                <a:solidFill>
                  <a:srgbClr val="4E9192"/>
                </a:solidFill>
                <a:latin typeface="Monaco" charset="0"/>
              </a:rPr>
              <a:t>-value</a:t>
            </a:r>
            <a:r>
              <a:rPr lang="en-US" sz="1400" dirty="0">
                <a:solidFill>
                  <a:srgbClr val="009193"/>
                </a:solidFill>
                <a:latin typeface="Monaco" charset="0"/>
              </a:rPr>
              <a:t>&gt;</a:t>
            </a:r>
            <a:r>
              <a:rPr lang="en-US" sz="1400" dirty="0">
                <a:solidFill>
                  <a:srgbClr val="000000"/>
                </a:solidFill>
                <a:latin typeface="Monaco" charset="0"/>
              </a:rPr>
              <a:t>/rest</a:t>
            </a:r>
            <a:r>
              <a:rPr lang="en-US" sz="1400" dirty="0">
                <a:solidFill>
                  <a:srgbClr val="009193"/>
                </a:solidFill>
                <a:latin typeface="Monaco" charset="0"/>
              </a:rPr>
              <a:t>&lt;/</a:t>
            </a:r>
            <a:r>
              <a:rPr lang="en-US" sz="1400" dirty="0" err="1">
                <a:solidFill>
                  <a:srgbClr val="4E9192"/>
                </a:solidFill>
                <a:latin typeface="Monaco" charset="0"/>
              </a:rPr>
              <a:t>param</a:t>
            </a:r>
            <a:r>
              <a:rPr lang="en-US" sz="1400" dirty="0">
                <a:solidFill>
                  <a:srgbClr val="4E9192"/>
                </a:solidFill>
                <a:latin typeface="Monaco" charset="0"/>
              </a:rPr>
              <a:t>-value</a:t>
            </a:r>
            <a:r>
              <a:rPr lang="en-US" sz="1400" dirty="0">
                <a:solidFill>
                  <a:srgbClr val="009193"/>
                </a:solidFill>
                <a:latin typeface="Monaco" charset="0"/>
              </a:rPr>
              <a:t>&gt;</a:t>
            </a:r>
            <a:endParaRPr lang="en-US" sz="1400" dirty="0">
              <a:solidFill>
                <a:srgbClr val="4E9192"/>
              </a:solidFill>
              <a:latin typeface="Monaco" charset="0"/>
            </a:endParaRPr>
          </a:p>
          <a:p>
            <a:r>
              <a:rPr lang="en-US" sz="1400" dirty="0">
                <a:solidFill>
                  <a:srgbClr val="000000"/>
                </a:solidFill>
                <a:latin typeface="Monaco" charset="0"/>
              </a:rPr>
              <a:t>  </a:t>
            </a:r>
            <a:r>
              <a:rPr lang="en-US" sz="1400" dirty="0">
                <a:solidFill>
                  <a:srgbClr val="009193"/>
                </a:solidFill>
                <a:latin typeface="Monaco" charset="0"/>
              </a:rPr>
              <a:t>&lt;/</a:t>
            </a:r>
            <a:r>
              <a:rPr lang="en-US" sz="1400" dirty="0">
                <a:solidFill>
                  <a:srgbClr val="4E9192"/>
                </a:solidFill>
                <a:latin typeface="Monaco" charset="0"/>
              </a:rPr>
              <a:t>context-</a:t>
            </a:r>
            <a:r>
              <a:rPr lang="en-US" sz="1400" dirty="0" err="1">
                <a:solidFill>
                  <a:srgbClr val="4E9192"/>
                </a:solidFill>
                <a:latin typeface="Monaco" charset="0"/>
              </a:rPr>
              <a:t>param</a:t>
            </a:r>
            <a:r>
              <a:rPr lang="en-US" sz="1400" dirty="0">
                <a:solidFill>
                  <a:srgbClr val="009193"/>
                </a:solidFill>
                <a:latin typeface="Monaco" charset="0"/>
              </a:rPr>
              <a:t>&gt;</a:t>
            </a:r>
            <a:endParaRPr lang="en-US" sz="1400" dirty="0">
              <a:solidFill>
                <a:srgbClr val="4E9192"/>
              </a:solidFill>
              <a:latin typeface="Monaco" charset="0"/>
            </a:endParaRPr>
          </a:p>
          <a:p>
            <a:r>
              <a:rPr lang="en-US" sz="1400" dirty="0">
                <a:solidFill>
                  <a:srgbClr val="000000"/>
                </a:solidFill>
                <a:latin typeface="Monaco" charset="0"/>
              </a:rPr>
              <a:t>  </a:t>
            </a:r>
            <a:r>
              <a:rPr lang="en-US" sz="1400" dirty="0">
                <a:solidFill>
                  <a:srgbClr val="009193"/>
                </a:solidFill>
                <a:latin typeface="Monaco" charset="0"/>
              </a:rPr>
              <a:t>&lt;</a:t>
            </a:r>
            <a:r>
              <a:rPr lang="en-US" sz="1400" dirty="0">
                <a:solidFill>
                  <a:srgbClr val="4E9192"/>
                </a:solidFill>
                <a:latin typeface="Monaco" charset="0"/>
              </a:rPr>
              <a:t>listener</a:t>
            </a:r>
            <a:r>
              <a:rPr lang="en-US" sz="1400" dirty="0">
                <a:solidFill>
                  <a:srgbClr val="009193"/>
                </a:solidFill>
                <a:latin typeface="Monaco" charset="0"/>
              </a:rPr>
              <a:t>&gt;</a:t>
            </a:r>
            <a:endParaRPr lang="en-US" sz="1400" dirty="0">
              <a:solidFill>
                <a:srgbClr val="4E9192"/>
              </a:solidFill>
              <a:latin typeface="Monaco" charset="0"/>
            </a:endParaRPr>
          </a:p>
          <a:p>
            <a:r>
              <a:rPr lang="en-US" sz="1400" dirty="0">
                <a:solidFill>
                  <a:srgbClr val="000000"/>
                </a:solidFill>
                <a:latin typeface="Monaco" charset="0"/>
              </a:rPr>
              <a:t>    </a:t>
            </a:r>
            <a:r>
              <a:rPr lang="en-US" sz="1400" dirty="0">
                <a:solidFill>
                  <a:srgbClr val="009193"/>
                </a:solidFill>
                <a:latin typeface="Monaco" charset="0"/>
              </a:rPr>
              <a:t>&lt;</a:t>
            </a:r>
            <a:r>
              <a:rPr lang="en-US" sz="1400" dirty="0">
                <a:solidFill>
                  <a:srgbClr val="4E9192"/>
                </a:solidFill>
                <a:latin typeface="Monaco" charset="0"/>
              </a:rPr>
              <a:t>listener-class</a:t>
            </a:r>
            <a:r>
              <a:rPr lang="en-US" sz="1400" dirty="0">
                <a:solidFill>
                  <a:srgbClr val="009193"/>
                </a:solidFill>
                <a:latin typeface="Monaco" charset="0"/>
              </a:rPr>
              <a:t>&gt;</a:t>
            </a:r>
            <a:endParaRPr lang="en-US" sz="1400" dirty="0">
              <a:solidFill>
                <a:srgbClr val="4E9192"/>
              </a:solidFill>
              <a:latin typeface="Monaco" charset="0"/>
            </a:endParaRPr>
          </a:p>
          <a:p>
            <a:r>
              <a:rPr lang="en-US" sz="1400" dirty="0">
                <a:latin typeface="Monaco" charset="0"/>
              </a:rPr>
              <a:t>            </a:t>
            </a:r>
            <a:r>
              <a:rPr lang="en-US" sz="1400" dirty="0" err="1">
                <a:latin typeface="Monaco" charset="0"/>
              </a:rPr>
              <a:t>org.jboss.resteasy.plugins.server.servlet.ResteasyBootstrap</a:t>
            </a:r>
            <a:endParaRPr lang="en-US" sz="1400" dirty="0">
              <a:latin typeface="Monaco" charset="0"/>
            </a:endParaRPr>
          </a:p>
          <a:p>
            <a:r>
              <a:rPr lang="en-US" sz="1400" dirty="0">
                <a:solidFill>
                  <a:srgbClr val="000000"/>
                </a:solidFill>
                <a:latin typeface="Monaco" charset="0"/>
              </a:rPr>
              <a:t>    </a:t>
            </a:r>
            <a:r>
              <a:rPr lang="en-US" sz="1400" dirty="0" smtClean="0">
                <a:solidFill>
                  <a:srgbClr val="009193"/>
                </a:solidFill>
                <a:latin typeface="Monaco" charset="0"/>
              </a:rPr>
              <a:t>&lt;/</a:t>
            </a:r>
            <a:r>
              <a:rPr lang="en-US" sz="1400" dirty="0">
                <a:solidFill>
                  <a:srgbClr val="4E9192"/>
                </a:solidFill>
                <a:latin typeface="Monaco" charset="0"/>
              </a:rPr>
              <a:t>listener-class</a:t>
            </a:r>
            <a:r>
              <a:rPr lang="en-US" sz="1400" dirty="0">
                <a:solidFill>
                  <a:srgbClr val="009193"/>
                </a:solidFill>
                <a:latin typeface="Monaco" charset="0"/>
              </a:rPr>
              <a:t>&gt;</a:t>
            </a:r>
            <a:endParaRPr lang="en-US" sz="1400" dirty="0">
              <a:solidFill>
                <a:srgbClr val="4E9192"/>
              </a:solidFill>
              <a:latin typeface="Monaco" charset="0"/>
            </a:endParaRPr>
          </a:p>
          <a:p>
            <a:r>
              <a:rPr lang="en-US" sz="1400" dirty="0">
                <a:solidFill>
                  <a:srgbClr val="000000"/>
                </a:solidFill>
                <a:latin typeface="Monaco" charset="0"/>
              </a:rPr>
              <a:t>  </a:t>
            </a:r>
            <a:r>
              <a:rPr lang="en-US" sz="1400" dirty="0">
                <a:solidFill>
                  <a:srgbClr val="009193"/>
                </a:solidFill>
                <a:latin typeface="Monaco" charset="0"/>
              </a:rPr>
              <a:t>&lt;/</a:t>
            </a:r>
            <a:r>
              <a:rPr lang="en-US" sz="1400" dirty="0">
                <a:solidFill>
                  <a:srgbClr val="4E9192"/>
                </a:solidFill>
                <a:latin typeface="Monaco" charset="0"/>
              </a:rPr>
              <a:t>listener</a:t>
            </a:r>
            <a:r>
              <a:rPr lang="en-US" sz="1400" dirty="0">
                <a:solidFill>
                  <a:srgbClr val="009193"/>
                </a:solidFill>
                <a:latin typeface="Monaco" charset="0"/>
              </a:rPr>
              <a:t>&gt;</a:t>
            </a:r>
            <a:endParaRPr lang="en-US" sz="1400" dirty="0">
              <a:solidFill>
                <a:srgbClr val="4E9192"/>
              </a:solidFill>
              <a:latin typeface="Monaco" charset="0"/>
            </a:endParaRPr>
          </a:p>
          <a:p>
            <a:r>
              <a:rPr lang="en-US" sz="1400" dirty="0">
                <a:solidFill>
                  <a:srgbClr val="000000"/>
                </a:solidFill>
                <a:latin typeface="Monaco" charset="0"/>
              </a:rPr>
              <a:t>  </a:t>
            </a:r>
            <a:r>
              <a:rPr lang="en-US" sz="1400" dirty="0">
                <a:solidFill>
                  <a:srgbClr val="009193"/>
                </a:solidFill>
                <a:latin typeface="Monaco" charset="0"/>
              </a:rPr>
              <a:t>&lt;</a:t>
            </a:r>
            <a:r>
              <a:rPr lang="en-US" sz="1400" dirty="0">
                <a:solidFill>
                  <a:srgbClr val="4E9192"/>
                </a:solidFill>
                <a:latin typeface="Monaco" charset="0"/>
              </a:rPr>
              <a:t>servlet</a:t>
            </a:r>
            <a:r>
              <a:rPr lang="en-US" sz="1400" dirty="0">
                <a:solidFill>
                  <a:srgbClr val="009193"/>
                </a:solidFill>
                <a:latin typeface="Monaco" charset="0"/>
              </a:rPr>
              <a:t>&gt;</a:t>
            </a:r>
            <a:endParaRPr lang="en-US" sz="1400" dirty="0">
              <a:solidFill>
                <a:srgbClr val="4E9192"/>
              </a:solidFill>
              <a:latin typeface="Monaco" charset="0"/>
            </a:endParaRPr>
          </a:p>
          <a:p>
            <a:r>
              <a:rPr lang="en-US" sz="1400" dirty="0">
                <a:solidFill>
                  <a:srgbClr val="000000"/>
                </a:solidFill>
                <a:latin typeface="Monaco" charset="0"/>
              </a:rPr>
              <a:t>    </a:t>
            </a:r>
            <a:r>
              <a:rPr lang="en-US" sz="1400" dirty="0">
                <a:solidFill>
                  <a:srgbClr val="009193"/>
                </a:solidFill>
                <a:latin typeface="Monaco" charset="0"/>
              </a:rPr>
              <a:t>&lt;</a:t>
            </a:r>
            <a:r>
              <a:rPr lang="en-US" sz="1400" dirty="0">
                <a:solidFill>
                  <a:srgbClr val="4E9192"/>
                </a:solidFill>
                <a:latin typeface="Monaco" charset="0"/>
              </a:rPr>
              <a:t>servlet-name</a:t>
            </a:r>
            <a:r>
              <a:rPr lang="en-US" sz="1400" dirty="0">
                <a:solidFill>
                  <a:srgbClr val="009193"/>
                </a:solidFill>
                <a:latin typeface="Monaco" charset="0"/>
              </a:rPr>
              <a:t>&gt;</a:t>
            </a:r>
            <a:r>
              <a:rPr lang="en-US" sz="1400" u="sng" dirty="0" err="1">
                <a:solidFill>
                  <a:srgbClr val="000000"/>
                </a:solidFill>
                <a:latin typeface="Monaco" charset="0"/>
              </a:rPr>
              <a:t>Resteasy</a:t>
            </a:r>
            <a:r>
              <a:rPr lang="en-US" sz="1400" dirty="0">
                <a:solidFill>
                  <a:srgbClr val="000000"/>
                </a:solidFill>
                <a:latin typeface="Monaco" charset="0"/>
              </a:rPr>
              <a:t> </a:t>
            </a:r>
            <a:r>
              <a:rPr lang="en-US" sz="1400" u="sng" dirty="0">
                <a:solidFill>
                  <a:srgbClr val="000000"/>
                </a:solidFill>
                <a:latin typeface="Monaco" charset="0"/>
              </a:rPr>
              <a:t>Servlet</a:t>
            </a:r>
            <a:r>
              <a:rPr lang="en-US" sz="1400" dirty="0">
                <a:solidFill>
                  <a:srgbClr val="009193"/>
                </a:solidFill>
                <a:latin typeface="Monaco" charset="0"/>
              </a:rPr>
              <a:t>&lt;/</a:t>
            </a:r>
            <a:r>
              <a:rPr lang="en-US" sz="1400" dirty="0">
                <a:solidFill>
                  <a:srgbClr val="4E9192"/>
                </a:solidFill>
                <a:latin typeface="Monaco" charset="0"/>
              </a:rPr>
              <a:t>servlet-name</a:t>
            </a:r>
            <a:r>
              <a:rPr lang="en-US" sz="1400" dirty="0">
                <a:solidFill>
                  <a:srgbClr val="009193"/>
                </a:solidFill>
                <a:latin typeface="Monaco" charset="0"/>
              </a:rPr>
              <a:t>&gt;</a:t>
            </a:r>
            <a:endParaRPr lang="en-US" sz="1400" dirty="0">
              <a:solidFill>
                <a:srgbClr val="4E9192"/>
              </a:solidFill>
              <a:latin typeface="Monaco" charset="0"/>
            </a:endParaRPr>
          </a:p>
          <a:p>
            <a:r>
              <a:rPr lang="en-US" sz="1400" dirty="0">
                <a:solidFill>
                  <a:srgbClr val="000000"/>
                </a:solidFill>
                <a:latin typeface="Monaco" charset="0"/>
              </a:rPr>
              <a:t>    </a:t>
            </a:r>
            <a:r>
              <a:rPr lang="en-US" sz="1400" dirty="0">
                <a:solidFill>
                  <a:srgbClr val="009193"/>
                </a:solidFill>
                <a:latin typeface="Monaco" charset="0"/>
              </a:rPr>
              <a:t>&lt;</a:t>
            </a:r>
            <a:r>
              <a:rPr lang="en-US" sz="1400" dirty="0">
                <a:solidFill>
                  <a:srgbClr val="4E9192"/>
                </a:solidFill>
                <a:latin typeface="Monaco" charset="0"/>
              </a:rPr>
              <a:t>servlet-class</a:t>
            </a:r>
            <a:r>
              <a:rPr lang="en-US" sz="1400" dirty="0">
                <a:solidFill>
                  <a:srgbClr val="009193"/>
                </a:solidFill>
                <a:latin typeface="Monaco" charset="0"/>
              </a:rPr>
              <a:t>&gt;</a:t>
            </a:r>
            <a:endParaRPr lang="en-US" sz="1400" dirty="0">
              <a:solidFill>
                <a:srgbClr val="4E9192"/>
              </a:solidFill>
              <a:latin typeface="Monaco" charset="0"/>
            </a:endParaRPr>
          </a:p>
          <a:p>
            <a:r>
              <a:rPr lang="en-US" sz="1400" dirty="0">
                <a:latin typeface="Monaco" charset="0"/>
              </a:rPr>
              <a:t>            </a:t>
            </a:r>
            <a:r>
              <a:rPr lang="en-US" sz="1400" dirty="0" err="1">
                <a:latin typeface="Monaco" charset="0"/>
              </a:rPr>
              <a:t>org.jboss.resteasy.plugins.server.servlet.HttpServletDispatcher</a:t>
            </a:r>
            <a:endParaRPr lang="en-US" sz="1400" dirty="0">
              <a:latin typeface="Monaco" charset="0"/>
            </a:endParaRPr>
          </a:p>
          <a:p>
            <a:r>
              <a:rPr lang="en-US" sz="1400" dirty="0">
                <a:solidFill>
                  <a:srgbClr val="000000"/>
                </a:solidFill>
                <a:latin typeface="Monaco" charset="0"/>
              </a:rPr>
              <a:t>        </a:t>
            </a:r>
            <a:r>
              <a:rPr lang="en-US" sz="1400" dirty="0">
                <a:solidFill>
                  <a:srgbClr val="009193"/>
                </a:solidFill>
                <a:latin typeface="Monaco" charset="0"/>
              </a:rPr>
              <a:t>&lt;/</a:t>
            </a:r>
            <a:r>
              <a:rPr lang="en-US" sz="1400" dirty="0">
                <a:solidFill>
                  <a:srgbClr val="4E9192"/>
                </a:solidFill>
                <a:latin typeface="Monaco" charset="0"/>
              </a:rPr>
              <a:t>servlet-class</a:t>
            </a:r>
            <a:r>
              <a:rPr lang="en-US" sz="1400" dirty="0">
                <a:solidFill>
                  <a:srgbClr val="009193"/>
                </a:solidFill>
                <a:latin typeface="Monaco" charset="0"/>
              </a:rPr>
              <a:t>&gt;</a:t>
            </a:r>
            <a:endParaRPr lang="en-US" sz="1400" dirty="0">
              <a:solidFill>
                <a:srgbClr val="4E9192"/>
              </a:solidFill>
              <a:latin typeface="Monaco" charset="0"/>
            </a:endParaRPr>
          </a:p>
          <a:p>
            <a:r>
              <a:rPr lang="en-US" sz="1400" dirty="0">
                <a:solidFill>
                  <a:srgbClr val="000000"/>
                </a:solidFill>
                <a:latin typeface="Monaco" charset="0"/>
              </a:rPr>
              <a:t>  </a:t>
            </a:r>
            <a:r>
              <a:rPr lang="en-US" sz="1400" dirty="0">
                <a:solidFill>
                  <a:srgbClr val="009193"/>
                </a:solidFill>
                <a:latin typeface="Monaco" charset="0"/>
              </a:rPr>
              <a:t>&lt;/</a:t>
            </a:r>
            <a:r>
              <a:rPr lang="en-US" sz="1400" dirty="0">
                <a:solidFill>
                  <a:srgbClr val="4E9192"/>
                </a:solidFill>
                <a:latin typeface="Monaco" charset="0"/>
              </a:rPr>
              <a:t>servlet</a:t>
            </a:r>
            <a:r>
              <a:rPr lang="en-US" sz="1400" dirty="0">
                <a:solidFill>
                  <a:srgbClr val="009193"/>
                </a:solidFill>
                <a:latin typeface="Monaco" charset="0"/>
              </a:rPr>
              <a:t>&gt;</a:t>
            </a:r>
            <a:endParaRPr lang="en-US" sz="1400" dirty="0">
              <a:solidFill>
                <a:srgbClr val="4E9192"/>
              </a:solidFill>
              <a:effectLst/>
              <a:latin typeface="Monaco" charset="0"/>
            </a:endParaRPr>
          </a:p>
        </p:txBody>
      </p:sp>
      <p:sp>
        <p:nvSpPr>
          <p:cNvPr id="9" name="TextBox 8"/>
          <p:cNvSpPr txBox="1"/>
          <p:nvPr/>
        </p:nvSpPr>
        <p:spPr>
          <a:xfrm>
            <a:off x="0" y="5539729"/>
            <a:ext cx="12192000" cy="523220"/>
          </a:xfrm>
          <a:prstGeom prst="rect">
            <a:avLst/>
          </a:prstGeom>
          <a:noFill/>
        </p:spPr>
        <p:txBody>
          <a:bodyPr wrap="square" rtlCol="0">
            <a:spAutoFit/>
          </a:bodyPr>
          <a:lstStyle/>
          <a:p>
            <a:pPr algn="ctr"/>
            <a:r>
              <a:rPr lang="en-US" sz="2800" b="1" dirty="0" smtClean="0">
                <a:solidFill>
                  <a:srgbClr val="0070C0"/>
                </a:solidFill>
              </a:rPr>
              <a:t>You need to configure the REST Easy Servlet in </a:t>
            </a:r>
            <a:r>
              <a:rPr lang="en-US" sz="2800" b="1" dirty="0" err="1" smtClean="0">
                <a:solidFill>
                  <a:srgbClr val="0070C0"/>
                </a:solidFill>
              </a:rPr>
              <a:t>web.xml</a:t>
            </a:r>
            <a:r>
              <a:rPr lang="en-US" sz="2800" b="1" dirty="0" smtClean="0">
                <a:solidFill>
                  <a:srgbClr val="0070C0"/>
                </a:solidFill>
              </a:rPr>
              <a:t>.</a:t>
            </a:r>
            <a:endParaRPr lang="en-US" sz="2800" b="1" dirty="0">
              <a:solidFill>
                <a:srgbClr val="0070C0"/>
              </a:solidFill>
            </a:endParaRPr>
          </a:p>
        </p:txBody>
      </p:sp>
      <p:cxnSp>
        <p:nvCxnSpPr>
          <p:cNvPr id="10" name="Straight Arrow Connector 9"/>
          <p:cNvCxnSpPr/>
          <p:nvPr/>
        </p:nvCxnSpPr>
        <p:spPr>
          <a:xfrm>
            <a:off x="2469734" y="1198176"/>
            <a:ext cx="162922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a:spLocks noChangeArrowheads="1"/>
          </p:cNvSpPr>
          <p:nvPr/>
        </p:nvSpPr>
        <p:spPr bwMode="auto">
          <a:xfrm>
            <a:off x="240368" y="905788"/>
            <a:ext cx="22293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smtClean="0">
                <a:solidFill>
                  <a:srgbClr val="00B050"/>
                </a:solidFill>
                <a:latin typeface="+mn-lt"/>
              </a:rPr>
              <a:t>REST Easy Servlet URI pattern</a:t>
            </a:r>
            <a:endParaRPr lang="en-US" altLang="en-US" sz="1600" dirty="0">
              <a:solidFill>
                <a:srgbClr val="00B050"/>
              </a:solidFill>
              <a:latin typeface="+mn-lt"/>
            </a:endParaRPr>
          </a:p>
        </p:txBody>
      </p:sp>
      <p:cxnSp>
        <p:nvCxnSpPr>
          <p:cNvPr id="13" name="Straight Arrow Connector 12"/>
          <p:cNvCxnSpPr/>
          <p:nvPr/>
        </p:nvCxnSpPr>
        <p:spPr>
          <a:xfrm>
            <a:off x="2469734" y="2414889"/>
            <a:ext cx="162922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a:spLocks noChangeArrowheads="1"/>
          </p:cNvSpPr>
          <p:nvPr/>
        </p:nvSpPr>
        <p:spPr bwMode="auto">
          <a:xfrm>
            <a:off x="240368" y="2122501"/>
            <a:ext cx="22293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REST Easy </a:t>
            </a:r>
            <a:r>
              <a:rPr lang="en-US" altLang="en-US" sz="1600" smtClean="0">
                <a:solidFill>
                  <a:srgbClr val="00B050"/>
                </a:solidFill>
                <a:latin typeface="+mn-lt"/>
              </a:rPr>
              <a:t>Servlet Configuration</a:t>
            </a:r>
            <a:endParaRPr lang="en-US" altLang="en-US" sz="1600" dirty="0">
              <a:solidFill>
                <a:srgbClr val="00B050"/>
              </a:solidFill>
              <a:latin typeface="+mn-lt"/>
            </a:endParaRPr>
          </a:p>
        </p:txBody>
      </p:sp>
      <p:cxnSp>
        <p:nvCxnSpPr>
          <p:cNvPr id="15" name="Straight Arrow Connector 14"/>
          <p:cNvCxnSpPr/>
          <p:nvPr/>
        </p:nvCxnSpPr>
        <p:spPr>
          <a:xfrm>
            <a:off x="2469734" y="5086587"/>
            <a:ext cx="162922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a:spLocks noChangeArrowheads="1"/>
          </p:cNvSpPr>
          <p:nvPr/>
        </p:nvSpPr>
        <p:spPr bwMode="auto">
          <a:xfrm>
            <a:off x="240368" y="4917310"/>
            <a:ext cx="22293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REST </a:t>
            </a:r>
            <a:r>
              <a:rPr lang="en-US" altLang="en-US" sz="1600" smtClean="0">
                <a:solidFill>
                  <a:srgbClr val="00B050"/>
                </a:solidFill>
                <a:latin typeface="+mn-lt"/>
              </a:rPr>
              <a:t>Easy Servlet</a:t>
            </a:r>
            <a:endParaRPr lang="en-US" altLang="en-US" sz="1600" dirty="0">
              <a:solidFill>
                <a:srgbClr val="00B050"/>
              </a:solidFill>
              <a:latin typeface="+mn-lt"/>
            </a:endParaRPr>
          </a:p>
        </p:txBody>
      </p:sp>
    </p:spTree>
    <p:extLst>
      <p:ext uri="{BB962C8B-B14F-4D97-AF65-F5344CB8AC3E}">
        <p14:creationId xmlns:p14="http://schemas.microsoft.com/office/powerpoint/2010/main" val="61002003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91" y="15017"/>
            <a:ext cx="10972800" cy="1143000"/>
          </a:xfrm>
        </p:spPr>
        <p:txBody>
          <a:bodyPr/>
          <a:lstStyle/>
          <a:p>
            <a:r>
              <a:rPr lang="en-US" dirty="0" smtClean="0"/>
              <a:t>Can I see another REST Service example?</a:t>
            </a:r>
            <a:endParaRPr lang="en-US" dirty="0"/>
          </a:p>
        </p:txBody>
      </p:sp>
      <p:sp>
        <p:nvSpPr>
          <p:cNvPr id="11" name="TextBox 10"/>
          <p:cNvSpPr txBox="1"/>
          <p:nvPr/>
        </p:nvSpPr>
        <p:spPr>
          <a:xfrm>
            <a:off x="2926080" y="907334"/>
            <a:ext cx="6617196" cy="461665"/>
          </a:xfrm>
          <a:prstGeom prst="rect">
            <a:avLst/>
          </a:prstGeom>
          <a:noFill/>
        </p:spPr>
        <p:txBody>
          <a:bodyPr wrap="none" rtlCol="0">
            <a:spAutoFit/>
          </a:bodyPr>
          <a:lstStyle/>
          <a:p>
            <a:r>
              <a:rPr lang="en-US" sz="2400" dirty="0" smtClean="0">
                <a:solidFill>
                  <a:srgbClr val="00B050"/>
                </a:solidFill>
              </a:rPr>
              <a:t>localhost:8080/assignment5a/rest/orders/</a:t>
            </a:r>
            <a:r>
              <a:rPr lang="en-US" sz="2400" dirty="0" err="1" smtClean="0">
                <a:solidFill>
                  <a:srgbClr val="00B050"/>
                </a:solidFill>
              </a:rPr>
              <a:t>getjson</a:t>
            </a:r>
            <a:endParaRPr lang="en-US" sz="2400" dirty="0">
              <a:solidFill>
                <a:srgbClr val="00B050"/>
              </a:solidFill>
            </a:endParaRPr>
          </a:p>
        </p:txBody>
      </p:sp>
      <p:pic>
        <p:nvPicPr>
          <p:cNvPr id="3" name="Picture 2"/>
          <p:cNvPicPr>
            <a:picLocks noChangeAspect="1"/>
          </p:cNvPicPr>
          <p:nvPr/>
        </p:nvPicPr>
        <p:blipFill>
          <a:blip r:embed="rId3"/>
          <a:stretch>
            <a:fillRect/>
          </a:stretch>
        </p:blipFill>
        <p:spPr>
          <a:xfrm>
            <a:off x="4816270" y="1368999"/>
            <a:ext cx="5207000" cy="4602143"/>
          </a:xfrm>
          <a:prstGeom prst="rect">
            <a:avLst/>
          </a:prstGeom>
        </p:spPr>
      </p:pic>
      <p:cxnSp>
        <p:nvCxnSpPr>
          <p:cNvPr id="9" name="Straight Arrow Connector 8"/>
          <p:cNvCxnSpPr/>
          <p:nvPr/>
        </p:nvCxnSpPr>
        <p:spPr>
          <a:xfrm>
            <a:off x="2956893" y="1661387"/>
            <a:ext cx="162922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a:spLocks noChangeArrowheads="1"/>
          </p:cNvSpPr>
          <p:nvPr/>
        </p:nvSpPr>
        <p:spPr bwMode="auto">
          <a:xfrm>
            <a:off x="727527" y="1488212"/>
            <a:ext cx="22293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URI To Service Class and </a:t>
            </a:r>
            <a:endParaRPr lang="en-US" altLang="en-US" sz="1600" dirty="0">
              <a:solidFill>
                <a:srgbClr val="00B050"/>
              </a:solidFill>
              <a:latin typeface="+mn-lt"/>
            </a:endParaRPr>
          </a:p>
        </p:txBody>
      </p:sp>
      <p:cxnSp>
        <p:nvCxnSpPr>
          <p:cNvPr id="12" name="Straight Arrow Connector 11"/>
          <p:cNvCxnSpPr/>
          <p:nvPr/>
        </p:nvCxnSpPr>
        <p:spPr>
          <a:xfrm>
            <a:off x="2962923" y="2232492"/>
            <a:ext cx="162922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a:spLocks noChangeArrowheads="1"/>
          </p:cNvSpPr>
          <p:nvPr/>
        </p:nvSpPr>
        <p:spPr bwMode="auto">
          <a:xfrm>
            <a:off x="733557" y="2059317"/>
            <a:ext cx="22293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Simply a POJO Class</a:t>
            </a:r>
            <a:endParaRPr lang="en-US" altLang="en-US" sz="1600" dirty="0">
              <a:solidFill>
                <a:srgbClr val="00B050"/>
              </a:solidFill>
              <a:latin typeface="+mn-lt"/>
            </a:endParaRPr>
          </a:p>
        </p:txBody>
      </p:sp>
      <p:cxnSp>
        <p:nvCxnSpPr>
          <p:cNvPr id="14" name="Straight Arrow Connector 13"/>
          <p:cNvCxnSpPr/>
          <p:nvPr/>
        </p:nvCxnSpPr>
        <p:spPr>
          <a:xfrm>
            <a:off x="2956893" y="2738317"/>
            <a:ext cx="162922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a:spLocks noChangeArrowheads="1"/>
          </p:cNvSpPr>
          <p:nvPr/>
        </p:nvSpPr>
        <p:spPr bwMode="auto">
          <a:xfrm>
            <a:off x="727527" y="2565142"/>
            <a:ext cx="22293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Inject our Orders </a:t>
            </a:r>
            <a:r>
              <a:rPr lang="en-US" altLang="en-US" sz="1600" smtClean="0">
                <a:solidFill>
                  <a:srgbClr val="00B050"/>
                </a:solidFill>
                <a:latin typeface="+mn-lt"/>
              </a:rPr>
              <a:t>Business Service</a:t>
            </a:r>
            <a:endParaRPr lang="en-US" altLang="en-US" sz="1600" dirty="0">
              <a:solidFill>
                <a:srgbClr val="00B050"/>
              </a:solidFill>
              <a:latin typeface="+mn-lt"/>
            </a:endParaRPr>
          </a:p>
        </p:txBody>
      </p:sp>
      <p:cxnSp>
        <p:nvCxnSpPr>
          <p:cNvPr id="16" name="Straight Arrow Connector 15"/>
          <p:cNvCxnSpPr/>
          <p:nvPr/>
        </p:nvCxnSpPr>
        <p:spPr>
          <a:xfrm>
            <a:off x="2956893" y="3602749"/>
            <a:ext cx="162922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a:spLocks noChangeArrowheads="1"/>
          </p:cNvSpPr>
          <p:nvPr/>
        </p:nvSpPr>
        <p:spPr bwMode="auto">
          <a:xfrm>
            <a:off x="113788" y="3187250"/>
            <a:ext cx="28489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Get JSON API at API URI that produces JSON response using HTTP GET</a:t>
            </a:r>
            <a:endParaRPr lang="en-US" altLang="en-US" sz="1600" dirty="0">
              <a:solidFill>
                <a:srgbClr val="00B050"/>
              </a:solidFill>
              <a:latin typeface="+mn-lt"/>
            </a:endParaRPr>
          </a:p>
        </p:txBody>
      </p:sp>
      <p:cxnSp>
        <p:nvCxnSpPr>
          <p:cNvPr id="20" name="Straight Arrow Connector 19"/>
          <p:cNvCxnSpPr/>
          <p:nvPr/>
        </p:nvCxnSpPr>
        <p:spPr>
          <a:xfrm>
            <a:off x="2956893" y="4927503"/>
            <a:ext cx="162922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a:spLocks noChangeArrowheads="1"/>
          </p:cNvSpPr>
          <p:nvPr/>
        </p:nvSpPr>
        <p:spPr bwMode="auto">
          <a:xfrm>
            <a:off x="113788" y="4512004"/>
            <a:ext cx="28489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Get XML API at API URI that produces XML response using HTTP GET</a:t>
            </a:r>
            <a:endParaRPr lang="en-US" altLang="en-US" sz="1600" dirty="0">
              <a:solidFill>
                <a:srgbClr val="00B050"/>
              </a:solidFill>
              <a:latin typeface="+mn-lt"/>
            </a:endParaRPr>
          </a:p>
        </p:txBody>
      </p:sp>
    </p:spTree>
    <p:extLst>
      <p:ext uri="{BB962C8B-B14F-4D97-AF65-F5344CB8AC3E}">
        <p14:creationId xmlns:p14="http://schemas.microsoft.com/office/powerpoint/2010/main" val="7350762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REST API Tools"/>
          <p:cNvSpPr txBox="1">
            <a:spLocks noGrp="1"/>
          </p:cNvSpPr>
          <p:nvPr>
            <p:ph type="title"/>
          </p:nvPr>
        </p:nvSpPr>
        <p:spPr>
          <a:xfrm>
            <a:off x="1981200" y="1870977"/>
            <a:ext cx="8229600" cy="1143001"/>
          </a:xfrm>
          <a:prstGeom prst="rect">
            <a:avLst/>
          </a:prstGeom>
        </p:spPr>
        <p:txBody>
          <a:bodyPr/>
          <a:lstStyle>
            <a:lvl1pPr>
              <a:defRPr b="1">
                <a:latin typeface="Helvetica Neue"/>
                <a:ea typeface="Helvetica Neue"/>
                <a:cs typeface="Helvetica Neue"/>
                <a:sym typeface="Helvetica Neue"/>
              </a:defRPr>
            </a:lvl1pPr>
          </a:lstStyle>
          <a:p>
            <a:r>
              <a:t>REST API Tools</a:t>
            </a:r>
          </a:p>
        </p:txBody>
      </p:sp>
    </p:spTree>
    <p:extLst>
      <p:ext uri="{BB962C8B-B14F-4D97-AF65-F5344CB8AC3E}">
        <p14:creationId xmlns:p14="http://schemas.microsoft.com/office/powerpoint/2010/main" val="1919177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What Tools Do I Need For Developing REST API’s?"/>
          <p:cNvSpPr txBox="1">
            <a:spLocks noGrp="1"/>
          </p:cNvSpPr>
          <p:nvPr>
            <p:ph type="title"/>
          </p:nvPr>
        </p:nvSpPr>
        <p:spPr>
          <a:xfrm>
            <a:off x="0" y="262569"/>
            <a:ext cx="12192000" cy="914400"/>
          </a:xfrm>
          <a:prstGeom prst="rect">
            <a:avLst/>
          </a:prstGeom>
        </p:spPr>
        <p:txBody>
          <a:bodyPr>
            <a:noAutofit/>
          </a:bodyPr>
          <a:lstStyle>
            <a:lvl1pPr defTabSz="384047">
              <a:defRPr sz="3024" b="1" spc="-84">
                <a:latin typeface="Helvetica Neue"/>
                <a:ea typeface="Helvetica Neue"/>
                <a:cs typeface="Helvetica Neue"/>
                <a:sym typeface="Helvetica Neue"/>
              </a:defRPr>
            </a:lvl1pPr>
          </a:lstStyle>
          <a:p>
            <a:r>
              <a:rPr sz="4400" b="0" dirty="0"/>
              <a:t>What Tools </a:t>
            </a:r>
            <a:r>
              <a:rPr lang="en-US" sz="4400" b="0" dirty="0" smtClean="0"/>
              <a:t>Can I use to test </a:t>
            </a:r>
            <a:r>
              <a:rPr sz="4400" b="0" dirty="0" smtClean="0"/>
              <a:t>REST </a:t>
            </a:r>
            <a:r>
              <a:rPr sz="4400" b="0" dirty="0"/>
              <a:t>API’s?</a:t>
            </a:r>
          </a:p>
        </p:txBody>
      </p:sp>
      <p:sp>
        <p:nvSpPr>
          <p:cNvPr id="777" name="Testing:…"/>
          <p:cNvSpPr txBox="1">
            <a:spLocks noGrp="1"/>
          </p:cNvSpPr>
          <p:nvPr>
            <p:ph type="body" idx="4294967295"/>
          </p:nvPr>
        </p:nvSpPr>
        <p:spPr>
          <a:xfrm>
            <a:off x="980501" y="1353239"/>
            <a:ext cx="10432974" cy="4953000"/>
          </a:xfrm>
          <a:prstGeom prst="rect">
            <a:avLst/>
          </a:prstGeom>
        </p:spPr>
        <p:txBody>
          <a:bodyPr/>
          <a:lstStyle/>
          <a:p>
            <a:pPr marL="312039" indent="-312039" defTabSz="416052">
              <a:defRPr sz="2548" b="0">
                <a:latin typeface="Helvetica Neue"/>
                <a:ea typeface="Helvetica Neue"/>
                <a:cs typeface="Helvetica Neue"/>
                <a:sym typeface="Helvetica Neue"/>
              </a:defRPr>
            </a:pPr>
            <a:r>
              <a:rPr dirty="0"/>
              <a:t>Testing:</a:t>
            </a:r>
          </a:p>
          <a:p>
            <a:pPr marL="728091" lvl="1" indent="-312039" defTabSz="416052">
              <a:buChar char="•"/>
              <a:defRPr sz="2548" b="0">
                <a:latin typeface="Helvetica Neue"/>
                <a:ea typeface="Helvetica Neue"/>
                <a:cs typeface="Helvetica Neue"/>
                <a:sym typeface="Helvetica Neue"/>
              </a:defRPr>
            </a:pPr>
            <a:r>
              <a:rPr dirty="0"/>
              <a:t>Use </a:t>
            </a:r>
            <a:r>
              <a:rPr dirty="0" smtClean="0"/>
              <a:t>Postman</a:t>
            </a:r>
            <a:r>
              <a:rPr lang="en-US" dirty="0" smtClean="0"/>
              <a:t> (go to </a:t>
            </a:r>
            <a:r>
              <a:rPr lang="en-US" b="0" dirty="0">
                <a:solidFill>
                  <a:srgbClr val="C00000"/>
                </a:solidFill>
                <a:ea typeface="Helvetica Neue"/>
                <a:cs typeface="Helvetica Neue"/>
                <a:sym typeface="Helvetica Neue"/>
                <a:hlinkClick r:id="rId2"/>
              </a:rPr>
              <a:t>https://</a:t>
            </a:r>
            <a:r>
              <a:rPr lang="en-US" b="0" dirty="0" smtClean="0">
                <a:solidFill>
                  <a:srgbClr val="C00000"/>
                </a:solidFill>
                <a:ea typeface="Helvetica Neue"/>
                <a:cs typeface="Helvetica Neue"/>
                <a:sym typeface="Helvetica Neue"/>
                <a:hlinkClick r:id="rId2"/>
              </a:rPr>
              <a:t>www.getpostman.com</a:t>
            </a:r>
            <a:r>
              <a:rPr lang="en-US" b="0" dirty="0" smtClean="0">
                <a:ea typeface="Helvetica Neue"/>
                <a:cs typeface="Helvetica Neue"/>
                <a:sym typeface="Helvetica Neue"/>
              </a:rPr>
              <a:t>)</a:t>
            </a:r>
            <a:r>
              <a:rPr dirty="0" smtClean="0"/>
              <a:t>!</a:t>
            </a:r>
            <a:endParaRPr dirty="0"/>
          </a:p>
          <a:p>
            <a:pPr marL="728091" lvl="1" indent="-312039" defTabSz="416052">
              <a:buChar char="•"/>
              <a:defRPr sz="2548" b="0">
                <a:latin typeface="Helvetica Neue"/>
                <a:ea typeface="Helvetica Neue"/>
                <a:cs typeface="Helvetica Neue"/>
                <a:sym typeface="Helvetica Neue"/>
              </a:defRPr>
            </a:pPr>
            <a:r>
              <a:rPr dirty="0"/>
              <a:t>You can use this tool during your development to simply test out your API’s (either GET or POST).</a:t>
            </a:r>
          </a:p>
          <a:p>
            <a:pPr marL="728091" lvl="1" indent="-312039" defTabSz="416052">
              <a:buChar char="•"/>
              <a:defRPr sz="2548" b="0">
                <a:latin typeface="Helvetica Neue"/>
                <a:ea typeface="Helvetica Neue"/>
                <a:cs typeface="Helvetica Neue"/>
                <a:sym typeface="Helvetica Neue"/>
              </a:defRPr>
            </a:pPr>
            <a:r>
              <a:rPr dirty="0"/>
              <a:t>You can also use this tool to setup Unit Tests as a Test Suite to test one or more of your API’s. </a:t>
            </a:r>
          </a:p>
          <a:p>
            <a:pPr marL="312039" indent="-312039" defTabSz="416052">
              <a:defRPr sz="2548" b="0">
                <a:latin typeface="Helvetica Neue"/>
                <a:ea typeface="Helvetica Neue"/>
                <a:cs typeface="Helvetica Neue"/>
                <a:sym typeface="Helvetica Neue"/>
              </a:defRPr>
            </a:pPr>
            <a:r>
              <a:rPr dirty="0"/>
              <a:t>Documentation:</a:t>
            </a:r>
          </a:p>
          <a:p>
            <a:pPr marL="728091" lvl="1" indent="-312039" defTabSz="416052">
              <a:buChar char="•"/>
              <a:defRPr sz="2548" b="0">
                <a:latin typeface="Helvetica Neue"/>
                <a:ea typeface="Helvetica Neue"/>
                <a:cs typeface="Helvetica Neue"/>
                <a:sym typeface="Helvetica Neue"/>
              </a:defRPr>
            </a:pPr>
            <a:r>
              <a:rPr dirty="0"/>
              <a:t>Use Swagger!</a:t>
            </a:r>
          </a:p>
          <a:p>
            <a:pPr marL="728091" lvl="1" indent="-312039" defTabSz="416052">
              <a:buChar char="•"/>
              <a:defRPr sz="2548" b="0">
                <a:latin typeface="Helvetica Neue"/>
                <a:ea typeface="Helvetica Neue"/>
                <a:cs typeface="Helvetica Neue"/>
                <a:sym typeface="Helvetica Neue"/>
              </a:defRPr>
            </a:pPr>
            <a:r>
              <a:rPr dirty="0"/>
              <a:t>You should always document your API’s in </a:t>
            </a:r>
            <a:r>
              <a:rPr dirty="0" err="1"/>
              <a:t>JavaDoc</a:t>
            </a:r>
            <a:r>
              <a:rPr dirty="0"/>
              <a:t> and/or Swagger</a:t>
            </a:r>
            <a:r>
              <a:rPr dirty="0" smtClean="0"/>
              <a:t>.</a:t>
            </a:r>
            <a:endParaRPr dirty="0"/>
          </a:p>
        </p:txBody>
      </p:sp>
    </p:spTree>
    <p:extLst>
      <p:ext uri="{BB962C8B-B14F-4D97-AF65-F5344CB8AC3E}">
        <p14:creationId xmlns:p14="http://schemas.microsoft.com/office/powerpoint/2010/main" val="16948769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0"/>
            <a:ext cx="10972800" cy="1143000"/>
          </a:xfrm>
        </p:spPr>
        <p:txBody>
          <a:bodyPr/>
          <a:lstStyle/>
          <a:p>
            <a:pPr>
              <a:defRPr/>
            </a:pPr>
            <a:r>
              <a:rPr lang="en-US" dirty="0" smtClean="0">
                <a:solidFill>
                  <a:schemeClr val="tx1">
                    <a:lumMod val="75000"/>
                    <a:lumOff val="25000"/>
                  </a:schemeClr>
                </a:solidFill>
              </a:rPr>
              <a:t>In-Class Activity</a:t>
            </a:r>
            <a:endParaRPr lang="en-US" dirty="0">
              <a:solidFill>
                <a:schemeClr val="tx1">
                  <a:lumMod val="75000"/>
                  <a:lumOff val="25000"/>
                </a:schemeClr>
              </a:solidFill>
            </a:endParaRPr>
          </a:p>
        </p:txBody>
      </p:sp>
      <p:sp>
        <p:nvSpPr>
          <p:cNvPr id="7" name="Content Placeholder 2"/>
          <p:cNvSpPr>
            <a:spLocks noGrp="1"/>
          </p:cNvSpPr>
          <p:nvPr>
            <p:ph idx="1"/>
          </p:nvPr>
        </p:nvSpPr>
        <p:spPr>
          <a:xfrm>
            <a:off x="0" y="1143001"/>
            <a:ext cx="12191999" cy="5078948"/>
          </a:xfrm>
        </p:spPr>
        <p:txBody>
          <a:bodyPr>
            <a:normAutofit/>
          </a:bodyPr>
          <a:lstStyle/>
          <a:p>
            <a:pPr marL="0" indent="0" algn="ctr">
              <a:buNone/>
            </a:pPr>
            <a:r>
              <a:rPr lang="en-US" sz="4400" dirty="0" smtClean="0">
                <a:latin typeface="+mn-lt"/>
              </a:rPr>
              <a:t>Build a REST Service using JAX-RS!</a:t>
            </a:r>
          </a:p>
          <a:p>
            <a:pPr marL="514350" indent="-514350">
              <a:buFont typeface="+mj-lt"/>
              <a:buAutoNum type="arabicPeriod"/>
            </a:pPr>
            <a:r>
              <a:rPr lang="en-US" sz="3200" b="0" dirty="0" smtClean="0">
                <a:latin typeface="+mn-lt"/>
              </a:rPr>
              <a:t>Complete the </a:t>
            </a:r>
            <a:r>
              <a:rPr lang="en-US" sz="3200" b="0" dirty="0">
                <a:latin typeface="+mn-lt"/>
              </a:rPr>
              <a:t>In-Class Activity </a:t>
            </a:r>
            <a:r>
              <a:rPr lang="en-US" sz="3200" b="0" dirty="0" smtClean="0">
                <a:latin typeface="+mn-lt"/>
              </a:rPr>
              <a:t>#5a </a:t>
            </a:r>
            <a:r>
              <a:rPr lang="en-US" sz="3200" b="0" dirty="0">
                <a:latin typeface="+mn-lt"/>
              </a:rPr>
              <a:t>that I posted in an Announcement. </a:t>
            </a:r>
            <a:endParaRPr lang="en-US" sz="3200" b="0" dirty="0" smtClean="0">
              <a:latin typeface="+mn-lt"/>
            </a:endParaRPr>
          </a:p>
          <a:p>
            <a:pPr marL="914400" lvl="1" indent="-514350"/>
            <a:r>
              <a:rPr lang="en-US" b="0" dirty="0" smtClean="0">
                <a:latin typeface="+mn-lt"/>
              </a:rPr>
              <a:t>Create a JAX-RS compliant REST Service.</a:t>
            </a:r>
          </a:p>
          <a:p>
            <a:pPr marL="914400" lvl="1" indent="-514350"/>
            <a:r>
              <a:rPr lang="en-US" b="0" dirty="0">
                <a:solidFill>
                  <a:srgbClr val="C00000"/>
                </a:solidFill>
                <a:latin typeface="+mn-lt"/>
              </a:rPr>
              <a:t>Download Postman at </a:t>
            </a:r>
            <a:r>
              <a:rPr lang="en-US" b="0" dirty="0">
                <a:solidFill>
                  <a:srgbClr val="C00000"/>
                </a:solidFill>
                <a:latin typeface="+mn-lt"/>
                <a:hlinkClick r:id="rId3"/>
              </a:rPr>
              <a:t>https://</a:t>
            </a:r>
            <a:r>
              <a:rPr lang="en-US" b="0" dirty="0" smtClean="0">
                <a:solidFill>
                  <a:srgbClr val="C00000"/>
                </a:solidFill>
                <a:latin typeface="+mn-lt"/>
                <a:hlinkClick r:id="rId3"/>
              </a:rPr>
              <a:t>www.getpostman.com</a:t>
            </a:r>
            <a:r>
              <a:rPr lang="en-US" b="0" dirty="0" smtClean="0">
                <a:solidFill>
                  <a:srgbClr val="C00000"/>
                </a:solidFill>
                <a:latin typeface="+mn-lt"/>
              </a:rPr>
              <a:t>.</a:t>
            </a:r>
          </a:p>
          <a:p>
            <a:pPr marL="914400" lvl="1" indent="-514350"/>
            <a:r>
              <a:rPr lang="en-US" b="0" dirty="0" smtClean="0">
                <a:solidFill>
                  <a:srgbClr val="C00000"/>
                </a:solidFill>
                <a:latin typeface="+mn-lt"/>
              </a:rPr>
              <a:t>Use Postman to test your REST Service</a:t>
            </a:r>
          </a:p>
        </p:txBody>
      </p:sp>
    </p:spTree>
    <p:extLst>
      <p:ext uri="{BB962C8B-B14F-4D97-AF65-F5344CB8AC3E}">
        <p14:creationId xmlns:p14="http://schemas.microsoft.com/office/powerpoint/2010/main" val="203936295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0"/>
            <a:ext cx="10972800" cy="1143000"/>
          </a:xfrm>
        </p:spPr>
        <p:txBody>
          <a:bodyPr/>
          <a:lstStyle/>
          <a:p>
            <a:pPr>
              <a:defRPr/>
            </a:pPr>
            <a:r>
              <a:rPr lang="en-US" dirty="0" smtClean="0">
                <a:solidFill>
                  <a:schemeClr val="tx1">
                    <a:lumMod val="75000"/>
                    <a:lumOff val="25000"/>
                  </a:schemeClr>
                </a:solidFill>
              </a:rPr>
              <a:t>In-Class Activity</a:t>
            </a:r>
            <a:endParaRPr lang="en-US" dirty="0">
              <a:solidFill>
                <a:schemeClr val="tx1">
                  <a:lumMod val="75000"/>
                  <a:lumOff val="25000"/>
                </a:schemeClr>
              </a:solidFill>
            </a:endParaRPr>
          </a:p>
        </p:txBody>
      </p:sp>
      <p:sp>
        <p:nvSpPr>
          <p:cNvPr id="7" name="Content Placeholder 2"/>
          <p:cNvSpPr>
            <a:spLocks noGrp="1"/>
          </p:cNvSpPr>
          <p:nvPr>
            <p:ph idx="1"/>
          </p:nvPr>
        </p:nvSpPr>
        <p:spPr>
          <a:xfrm>
            <a:off x="0" y="1143001"/>
            <a:ext cx="12191999" cy="5078948"/>
          </a:xfrm>
        </p:spPr>
        <p:txBody>
          <a:bodyPr>
            <a:normAutofit/>
          </a:bodyPr>
          <a:lstStyle/>
          <a:p>
            <a:pPr marL="0" indent="0" algn="ctr">
              <a:buNone/>
            </a:pPr>
            <a:r>
              <a:rPr lang="en-US" sz="4400" dirty="0" smtClean="0">
                <a:latin typeface="+mn-lt"/>
              </a:rPr>
              <a:t>Work on Project!</a:t>
            </a:r>
          </a:p>
          <a:p>
            <a:pPr marL="514350" indent="-514350">
              <a:buFont typeface="+mj-lt"/>
              <a:buAutoNum type="arabicPeriod"/>
            </a:pPr>
            <a:r>
              <a:rPr lang="en-US" sz="3200" b="0" dirty="0" smtClean="0">
                <a:latin typeface="+mn-lt"/>
              </a:rPr>
              <a:t>Spend this time to work on the Milestone Assignment. </a:t>
            </a:r>
          </a:p>
          <a:p>
            <a:pPr marL="914400" lvl="1" indent="-514350"/>
            <a:r>
              <a:rPr lang="en-US" b="0" dirty="0" smtClean="0">
                <a:latin typeface="+mn-lt"/>
              </a:rPr>
              <a:t>Design a REST Service API using 2 HTTP Verbs (HTTP GET and HTTP POST).</a:t>
            </a:r>
          </a:p>
          <a:p>
            <a:pPr marL="914400" lvl="1" indent="-514350"/>
            <a:r>
              <a:rPr lang="en-US" b="0" dirty="0" smtClean="0">
                <a:latin typeface="+mn-lt"/>
              </a:rPr>
              <a:t>Return JSON data format.</a:t>
            </a:r>
          </a:p>
          <a:p>
            <a:pPr marL="914400" lvl="1" indent="-514350"/>
            <a:r>
              <a:rPr lang="en-US" b="0" dirty="0" smtClean="0">
                <a:latin typeface="+mn-lt"/>
              </a:rPr>
              <a:t>Document your REST Service API.</a:t>
            </a:r>
          </a:p>
          <a:p>
            <a:pPr marL="1314450" lvl="2" indent="-514350"/>
            <a:r>
              <a:rPr lang="en-US" b="0" dirty="0" smtClean="0">
                <a:latin typeface="+mn-lt"/>
              </a:rPr>
              <a:t>What is your API URI?</a:t>
            </a:r>
          </a:p>
          <a:p>
            <a:pPr marL="1314450" lvl="2" indent="-514350"/>
            <a:r>
              <a:rPr lang="en-US" b="0" dirty="0" smtClean="0">
                <a:latin typeface="+mn-lt"/>
              </a:rPr>
              <a:t>What JSON do I get in return (document all name value pairs)?</a:t>
            </a:r>
          </a:p>
          <a:p>
            <a:pPr marL="1314450" lvl="2" indent="-514350"/>
            <a:r>
              <a:rPr lang="en-US" b="0" dirty="0" smtClean="0">
                <a:latin typeface="+mn-lt"/>
              </a:rPr>
              <a:t>What return error codes do I get in return?</a:t>
            </a:r>
          </a:p>
          <a:p>
            <a:pPr marL="914400" lvl="1" indent="-514350"/>
            <a:r>
              <a:rPr lang="en-US" b="0" dirty="0" smtClean="0">
                <a:latin typeface="+mn-lt"/>
              </a:rPr>
              <a:t>Test your REST Service using Postman.</a:t>
            </a:r>
          </a:p>
        </p:txBody>
      </p:sp>
    </p:spTree>
    <p:extLst>
      <p:ext uri="{BB962C8B-B14F-4D97-AF65-F5344CB8AC3E}">
        <p14:creationId xmlns:p14="http://schemas.microsoft.com/office/powerpoint/2010/main" val="77664968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Weekend Reminders</a:t>
            </a:r>
            <a:endParaRPr lang="en-US" dirty="0"/>
          </a:p>
        </p:txBody>
      </p:sp>
      <p:sp>
        <p:nvSpPr>
          <p:cNvPr id="3" name="Content Placeholder 2"/>
          <p:cNvSpPr>
            <a:spLocks noGrp="1"/>
          </p:cNvSpPr>
          <p:nvPr>
            <p:ph idx="1"/>
          </p:nvPr>
        </p:nvSpPr>
        <p:spPr/>
        <p:txBody>
          <a:bodyPr/>
          <a:lstStyle/>
          <a:p>
            <a:r>
              <a:rPr lang="en-US" b="0" dirty="0">
                <a:latin typeface="+mn-lt"/>
              </a:rPr>
              <a:t>W</a:t>
            </a:r>
            <a:r>
              <a:rPr lang="en-US" b="0" dirty="0" smtClean="0">
                <a:latin typeface="+mn-lt"/>
              </a:rPr>
              <a:t>ork on the design and code for your Milestone Project</a:t>
            </a:r>
            <a:r>
              <a:rPr lang="en-US" b="0" dirty="0">
                <a:latin typeface="+mn-lt"/>
              </a:rPr>
              <a:t>.</a:t>
            </a:r>
            <a:endParaRPr lang="en-US" b="0" dirty="0" smtClean="0">
              <a:latin typeface="+mn-lt"/>
            </a:endParaRPr>
          </a:p>
          <a:p>
            <a:r>
              <a:rPr lang="en-US" b="0" dirty="0" smtClean="0">
                <a:latin typeface="+mn-lt"/>
              </a:rPr>
              <a:t>Submit In-Class Activity #5a to the Main Forum.</a:t>
            </a:r>
          </a:p>
          <a:p>
            <a:pPr marL="0" indent="0">
              <a:buNone/>
            </a:pPr>
            <a:endParaRPr lang="en-US" dirty="0">
              <a:latin typeface="+mn-lt"/>
            </a:endParaRPr>
          </a:p>
          <a:p>
            <a:pPr marL="0" indent="0">
              <a:buNone/>
            </a:pPr>
            <a:endParaRPr lang="en-US" dirty="0" smtClean="0">
              <a:latin typeface="+mn-lt"/>
            </a:endParaRPr>
          </a:p>
          <a:p>
            <a:endParaRPr lang="en-US" dirty="0">
              <a:latin typeface="+mn-lt"/>
            </a:endParaRPr>
          </a:p>
        </p:txBody>
      </p:sp>
      <p:sp>
        <p:nvSpPr>
          <p:cNvPr id="4" name="TextBox 3"/>
          <p:cNvSpPr txBox="1"/>
          <p:nvPr/>
        </p:nvSpPr>
        <p:spPr>
          <a:xfrm>
            <a:off x="914401" y="3157963"/>
            <a:ext cx="9716876" cy="1815882"/>
          </a:xfrm>
          <a:prstGeom prst="rect">
            <a:avLst/>
          </a:prstGeom>
          <a:noFill/>
        </p:spPr>
        <p:txBody>
          <a:bodyPr wrap="square" rtlCol="0">
            <a:spAutoFit/>
          </a:bodyPr>
          <a:lstStyle/>
          <a:p>
            <a:r>
              <a:rPr lang="en-US" sz="2800" dirty="0" smtClean="0">
                <a:solidFill>
                  <a:srgbClr val="C00000"/>
                </a:solidFill>
              </a:rPr>
              <a:t>NOTE: You also need to complete In-Class Activity 5d.</a:t>
            </a:r>
          </a:p>
          <a:p>
            <a:r>
              <a:rPr lang="en-US" sz="2800" dirty="0" smtClean="0">
                <a:solidFill>
                  <a:srgbClr val="C00000"/>
                </a:solidFill>
              </a:rPr>
              <a:t>You need to design a REST API with a Christian World View theme.</a:t>
            </a:r>
          </a:p>
          <a:p>
            <a:r>
              <a:rPr lang="en-US" sz="2800" dirty="0" smtClean="0">
                <a:solidFill>
                  <a:srgbClr val="C00000"/>
                </a:solidFill>
              </a:rPr>
              <a:t>See the requirements in the In-Class Activity that was posted in an Announcement.</a:t>
            </a:r>
            <a:endParaRPr lang="en-US" sz="2800" dirty="0">
              <a:solidFill>
                <a:srgbClr val="C00000"/>
              </a:solidFill>
            </a:endParaRPr>
          </a:p>
        </p:txBody>
      </p:sp>
    </p:spTree>
    <p:extLst>
      <p:ext uri="{BB962C8B-B14F-4D97-AF65-F5344CB8AC3E}">
        <p14:creationId xmlns:p14="http://schemas.microsoft.com/office/powerpoint/2010/main" val="188435980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Class</a:t>
            </a:r>
            <a:endParaRPr lang="en-US" dirty="0"/>
          </a:p>
        </p:txBody>
      </p:sp>
    </p:spTree>
    <p:extLst>
      <p:ext uri="{BB962C8B-B14F-4D97-AF65-F5344CB8AC3E}">
        <p14:creationId xmlns:p14="http://schemas.microsoft.com/office/powerpoint/2010/main" val="130657158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p:txBody>
          <a:bodyPr>
            <a:normAutofit/>
          </a:bodyPr>
          <a:lstStyle/>
          <a:p>
            <a:pPr>
              <a:defRPr/>
            </a:pPr>
            <a:r>
              <a:rPr lang="en-US" altLang="en-US" b="1" dirty="0">
                <a:solidFill>
                  <a:schemeClr val="tx1">
                    <a:lumMod val="75000"/>
                    <a:lumOff val="25000"/>
                  </a:schemeClr>
                </a:solidFill>
              </a:rPr>
              <a:t>Lectures for Topic </a:t>
            </a:r>
            <a:r>
              <a:rPr lang="en-US" altLang="en-US" b="1" dirty="0" smtClean="0">
                <a:solidFill>
                  <a:schemeClr val="tx1">
                    <a:lumMod val="75000"/>
                    <a:lumOff val="25000"/>
                  </a:schemeClr>
                </a:solidFill>
              </a:rPr>
              <a:t>5 – Week 1</a:t>
            </a:r>
            <a:endParaRPr lang="en-US" altLang="en-US" b="1" dirty="0">
              <a:solidFill>
                <a:schemeClr val="tx1">
                  <a:lumMod val="75000"/>
                  <a:lumOff val="25000"/>
                </a:schemeClr>
              </a:solidFill>
            </a:endParaRPr>
          </a:p>
        </p:txBody>
      </p:sp>
      <p:sp>
        <p:nvSpPr>
          <p:cNvPr id="2" name="Content Placeholder 1"/>
          <p:cNvSpPr>
            <a:spLocks noGrp="1"/>
          </p:cNvSpPr>
          <p:nvPr>
            <p:ph idx="1"/>
          </p:nvPr>
        </p:nvSpPr>
        <p:spPr>
          <a:xfrm>
            <a:off x="609600" y="1089765"/>
            <a:ext cx="10972800" cy="5363285"/>
          </a:xfrm>
        </p:spPr>
        <p:txBody>
          <a:bodyPr>
            <a:normAutofit/>
          </a:bodyPr>
          <a:lstStyle/>
          <a:p>
            <a:r>
              <a:rPr lang="en-US" altLang="en-US" dirty="0" smtClean="0">
                <a:solidFill>
                  <a:schemeClr val="tx1">
                    <a:lumMod val="75000"/>
                    <a:lumOff val="25000"/>
                  </a:schemeClr>
                </a:solidFill>
                <a:latin typeface="+mn-lt"/>
              </a:rPr>
              <a:t>Lectures:</a:t>
            </a:r>
          </a:p>
          <a:p>
            <a:pPr lvl="1"/>
            <a:r>
              <a:rPr lang="en-US" altLang="en-US" sz="2800" b="0" dirty="0" smtClean="0">
                <a:solidFill>
                  <a:schemeClr val="tx1">
                    <a:lumMod val="75000"/>
                    <a:lumOff val="25000"/>
                  </a:schemeClr>
                </a:solidFill>
                <a:latin typeface="+mn-lt"/>
              </a:rPr>
              <a:t>Topic 5 Project Assignment Requirements.</a:t>
            </a:r>
          </a:p>
          <a:p>
            <a:pPr lvl="1"/>
            <a:r>
              <a:rPr lang="en-US" altLang="en-US" sz="2800" b="0" dirty="0" smtClean="0">
                <a:solidFill>
                  <a:schemeClr val="tx1">
                    <a:lumMod val="75000"/>
                    <a:lumOff val="25000"/>
                  </a:schemeClr>
                </a:solidFill>
                <a:latin typeface="+mn-lt"/>
              </a:rPr>
              <a:t>Integration Technologies:</a:t>
            </a:r>
          </a:p>
          <a:p>
            <a:pPr lvl="2"/>
            <a:r>
              <a:rPr lang="en-US" altLang="en-US" sz="2400" b="0" dirty="0" smtClean="0">
                <a:solidFill>
                  <a:schemeClr val="tx1">
                    <a:lumMod val="75000"/>
                    <a:lumOff val="25000"/>
                  </a:schemeClr>
                </a:solidFill>
                <a:latin typeface="+mn-lt"/>
              </a:rPr>
              <a:t>Introduction to Integration Technologies</a:t>
            </a:r>
          </a:p>
          <a:p>
            <a:pPr lvl="2"/>
            <a:r>
              <a:rPr lang="en-US" altLang="en-US" sz="2400" b="0" dirty="0" smtClean="0">
                <a:solidFill>
                  <a:schemeClr val="tx1">
                    <a:lumMod val="75000"/>
                    <a:lumOff val="25000"/>
                  </a:schemeClr>
                </a:solidFill>
                <a:latin typeface="+mn-lt"/>
              </a:rPr>
              <a:t>REST API’s</a:t>
            </a:r>
          </a:p>
          <a:p>
            <a:r>
              <a:rPr lang="en-US" altLang="en-US" dirty="0" smtClean="0">
                <a:solidFill>
                  <a:schemeClr val="tx1">
                    <a:lumMod val="75000"/>
                    <a:lumOff val="25000"/>
                  </a:schemeClr>
                </a:solidFill>
                <a:latin typeface="+mn-lt"/>
              </a:rPr>
              <a:t>Hands On:</a:t>
            </a:r>
          </a:p>
          <a:p>
            <a:pPr lvl="1"/>
            <a:r>
              <a:rPr lang="en-US" altLang="en-US" sz="2800" b="0" dirty="0" smtClean="0">
                <a:solidFill>
                  <a:schemeClr val="tx1">
                    <a:lumMod val="75000"/>
                    <a:lumOff val="25000"/>
                  </a:schemeClr>
                </a:solidFill>
                <a:latin typeface="+mn-lt"/>
              </a:rPr>
              <a:t>Design and implement a REST Service using JAX-RS.</a:t>
            </a:r>
          </a:p>
          <a:p>
            <a:pPr marL="457200" lvl="1" indent="0">
              <a:buNone/>
            </a:pPr>
            <a:r>
              <a:rPr lang="en-US" altLang="en-US" dirty="0">
                <a:solidFill>
                  <a:schemeClr val="tx1">
                    <a:lumMod val="75000"/>
                    <a:lumOff val="25000"/>
                  </a:schemeClr>
                </a:solidFill>
                <a:latin typeface="+mn-lt"/>
              </a:rPr>
              <a:t/>
            </a:r>
            <a:br>
              <a:rPr lang="en-US" altLang="en-US" dirty="0">
                <a:solidFill>
                  <a:schemeClr val="tx1">
                    <a:lumMod val="75000"/>
                    <a:lumOff val="25000"/>
                  </a:schemeClr>
                </a:solidFill>
                <a:latin typeface="+mn-lt"/>
              </a:rPr>
            </a:br>
            <a:endParaRPr lang="en-US" dirty="0">
              <a:latin typeface="+mn-lt"/>
            </a:endParaRPr>
          </a:p>
        </p:txBody>
      </p:sp>
      <p:sp>
        <p:nvSpPr>
          <p:cNvPr id="368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Arial" charset="0"/>
              </a:rPr>
              <a:t>1-</a:t>
            </a:r>
            <a:fld id="{286DBD0A-7DEB-6140-802E-763159A77376}" type="slidenum">
              <a:rPr lang="en-US" altLang="en-US" sz="1000">
                <a:latin typeface="Arial" charset="0"/>
              </a:rPr>
              <a:pPr/>
              <a:t>3</a:t>
            </a:fld>
            <a:endParaRPr lang="en-US" altLang="en-US" sz="1000">
              <a:latin typeface="Arial" charset="0"/>
            </a:endParaRPr>
          </a:p>
        </p:txBody>
      </p:sp>
    </p:spTree>
    <p:extLst>
      <p:ext uri="{BB962C8B-B14F-4D97-AF65-F5344CB8AC3E}">
        <p14:creationId xmlns:p14="http://schemas.microsoft.com/office/powerpoint/2010/main" val="421821343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966600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p:txBody>
          <a:bodyPr>
            <a:normAutofit/>
          </a:bodyPr>
          <a:lstStyle/>
          <a:p>
            <a:pPr>
              <a:defRPr/>
            </a:pPr>
            <a:r>
              <a:rPr lang="en-US" altLang="en-US" b="1" dirty="0">
                <a:solidFill>
                  <a:schemeClr val="tx1">
                    <a:lumMod val="75000"/>
                    <a:lumOff val="25000"/>
                  </a:schemeClr>
                </a:solidFill>
              </a:rPr>
              <a:t>Lectures for Topic </a:t>
            </a:r>
            <a:r>
              <a:rPr lang="en-US" altLang="en-US" b="1" dirty="0" smtClean="0">
                <a:solidFill>
                  <a:schemeClr val="tx1">
                    <a:lumMod val="75000"/>
                    <a:lumOff val="25000"/>
                  </a:schemeClr>
                </a:solidFill>
              </a:rPr>
              <a:t>5 – Week 2</a:t>
            </a:r>
            <a:endParaRPr lang="en-US" altLang="en-US" b="1" dirty="0">
              <a:solidFill>
                <a:schemeClr val="tx1">
                  <a:lumMod val="75000"/>
                  <a:lumOff val="25000"/>
                </a:schemeClr>
              </a:solidFill>
            </a:endParaRPr>
          </a:p>
        </p:txBody>
      </p:sp>
      <p:sp>
        <p:nvSpPr>
          <p:cNvPr id="2" name="Content Placeholder 1"/>
          <p:cNvSpPr>
            <a:spLocks noGrp="1"/>
          </p:cNvSpPr>
          <p:nvPr>
            <p:ph idx="1"/>
          </p:nvPr>
        </p:nvSpPr>
        <p:spPr>
          <a:xfrm>
            <a:off x="609600" y="1089765"/>
            <a:ext cx="10972800" cy="5363285"/>
          </a:xfrm>
        </p:spPr>
        <p:txBody>
          <a:bodyPr>
            <a:normAutofit/>
          </a:bodyPr>
          <a:lstStyle/>
          <a:p>
            <a:r>
              <a:rPr lang="en-US" altLang="en-US" dirty="0" smtClean="0">
                <a:solidFill>
                  <a:schemeClr val="tx1">
                    <a:lumMod val="75000"/>
                    <a:lumOff val="25000"/>
                  </a:schemeClr>
                </a:solidFill>
                <a:latin typeface="+mn-lt"/>
              </a:rPr>
              <a:t>Lectures:</a:t>
            </a:r>
          </a:p>
          <a:p>
            <a:pPr lvl="1"/>
            <a:r>
              <a:rPr lang="en-US" altLang="en-US" sz="2800" b="0" dirty="0" smtClean="0">
                <a:solidFill>
                  <a:schemeClr val="tx1">
                    <a:lumMod val="75000"/>
                    <a:lumOff val="25000"/>
                  </a:schemeClr>
                </a:solidFill>
                <a:latin typeface="+mn-lt"/>
              </a:rPr>
              <a:t>Integration Technologies:</a:t>
            </a:r>
          </a:p>
          <a:p>
            <a:pPr lvl="2"/>
            <a:r>
              <a:rPr lang="en-US" altLang="en-US" sz="2400" b="0" dirty="0" smtClean="0">
                <a:solidFill>
                  <a:schemeClr val="tx1">
                    <a:lumMod val="75000"/>
                    <a:lumOff val="25000"/>
                  </a:schemeClr>
                </a:solidFill>
                <a:latin typeface="+mn-lt"/>
              </a:rPr>
              <a:t>SOAP API’s</a:t>
            </a:r>
          </a:p>
          <a:p>
            <a:r>
              <a:rPr lang="en-US" altLang="en-US" dirty="0" smtClean="0">
                <a:solidFill>
                  <a:schemeClr val="tx1">
                    <a:lumMod val="75000"/>
                    <a:lumOff val="25000"/>
                  </a:schemeClr>
                </a:solidFill>
                <a:latin typeface="+mn-lt"/>
              </a:rPr>
              <a:t>Hands On:</a:t>
            </a:r>
          </a:p>
          <a:p>
            <a:pPr lvl="1"/>
            <a:r>
              <a:rPr lang="en-US" altLang="en-US" sz="2800" b="0" dirty="0" smtClean="0">
                <a:solidFill>
                  <a:schemeClr val="tx1">
                    <a:lumMod val="75000"/>
                    <a:lumOff val="25000"/>
                  </a:schemeClr>
                </a:solidFill>
                <a:latin typeface="+mn-lt"/>
              </a:rPr>
              <a:t>Design and implement a SOAP Service using JAX-WS.</a:t>
            </a:r>
          </a:p>
          <a:p>
            <a:pPr marL="457200" lvl="1" indent="0">
              <a:buNone/>
            </a:pPr>
            <a:r>
              <a:rPr lang="en-US" altLang="en-US" dirty="0">
                <a:solidFill>
                  <a:schemeClr val="tx1">
                    <a:lumMod val="75000"/>
                    <a:lumOff val="25000"/>
                  </a:schemeClr>
                </a:solidFill>
                <a:latin typeface="+mn-lt"/>
              </a:rPr>
              <a:t/>
            </a:r>
            <a:br>
              <a:rPr lang="en-US" altLang="en-US" dirty="0">
                <a:solidFill>
                  <a:schemeClr val="tx1">
                    <a:lumMod val="75000"/>
                    <a:lumOff val="25000"/>
                  </a:schemeClr>
                </a:solidFill>
                <a:latin typeface="+mn-lt"/>
              </a:rPr>
            </a:br>
            <a:endParaRPr lang="en-US" dirty="0">
              <a:latin typeface="+mn-lt"/>
            </a:endParaRPr>
          </a:p>
        </p:txBody>
      </p:sp>
    </p:spTree>
    <p:extLst>
      <p:ext uri="{BB962C8B-B14F-4D97-AF65-F5344CB8AC3E}">
        <p14:creationId xmlns:p14="http://schemas.microsoft.com/office/powerpoint/2010/main" val="201334608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027" y="1913968"/>
            <a:ext cx="10972800" cy="1143000"/>
          </a:xfrm>
        </p:spPr>
        <p:txBody>
          <a:bodyPr>
            <a:normAutofit fontScale="90000"/>
          </a:bodyPr>
          <a:lstStyle/>
          <a:p>
            <a:r>
              <a:rPr lang="en-US" dirty="0" smtClean="0"/>
              <a:t>Introduction to the SOAP Web Services and XML</a:t>
            </a:r>
            <a:endParaRPr lang="en-US" dirty="0"/>
          </a:p>
        </p:txBody>
      </p:sp>
    </p:spTree>
    <p:extLst>
      <p:ext uri="{BB962C8B-B14F-4D97-AF65-F5344CB8AC3E}">
        <p14:creationId xmlns:p14="http://schemas.microsoft.com/office/powerpoint/2010/main" val="48940680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xfrm>
            <a:off x="1981200" y="533400"/>
            <a:ext cx="7818438" cy="609600"/>
          </a:xfrm>
        </p:spPr>
        <p:txBody>
          <a:bodyPr>
            <a:normAutofit fontScale="90000"/>
          </a:bodyPr>
          <a:lstStyle/>
          <a:p>
            <a:pPr>
              <a:defRPr/>
            </a:pPr>
            <a:r>
              <a:rPr lang="en-US" altLang="en-US" sz="2800" dirty="0">
                <a:solidFill>
                  <a:schemeClr val="tx1">
                    <a:lumMod val="75000"/>
                    <a:lumOff val="25000"/>
                  </a:schemeClr>
                </a:solidFill>
              </a:rPr>
              <a:t/>
            </a:r>
            <a:br>
              <a:rPr lang="en-US" altLang="en-US" sz="2800" dirty="0">
                <a:solidFill>
                  <a:schemeClr val="tx1">
                    <a:lumMod val="75000"/>
                    <a:lumOff val="25000"/>
                  </a:schemeClr>
                </a:solidFill>
              </a:rPr>
            </a:br>
            <a:r>
              <a:rPr lang="en-US" altLang="en-US" dirty="0">
                <a:solidFill>
                  <a:schemeClr val="tx1">
                    <a:lumMod val="75000"/>
                    <a:lumOff val="25000"/>
                  </a:schemeClr>
                </a:solidFill>
              </a:rPr>
              <a:t> </a:t>
            </a:r>
            <a:r>
              <a:rPr lang="en-US" altLang="en-US" sz="4900" dirty="0">
                <a:solidFill>
                  <a:schemeClr val="tx1">
                    <a:lumMod val="75000"/>
                    <a:lumOff val="25000"/>
                  </a:schemeClr>
                </a:solidFill>
              </a:rPr>
              <a:t>What is </a:t>
            </a:r>
            <a:r>
              <a:rPr lang="en-US" altLang="en-US" sz="4900" dirty="0" smtClean="0">
                <a:solidFill>
                  <a:schemeClr val="tx1">
                    <a:lumMod val="75000"/>
                    <a:lumOff val="25000"/>
                  </a:schemeClr>
                </a:solidFill>
              </a:rPr>
              <a:t>the SOAP protocol?</a:t>
            </a:r>
            <a:endParaRPr lang="en-US" altLang="en-US" sz="4900" dirty="0">
              <a:solidFill>
                <a:schemeClr val="tx1">
                  <a:lumMod val="75000"/>
                  <a:lumOff val="25000"/>
                </a:schemeClr>
              </a:solidFill>
            </a:endParaRPr>
          </a:p>
        </p:txBody>
      </p:sp>
      <p:sp>
        <p:nvSpPr>
          <p:cNvPr id="59395" name="TextBox 1"/>
          <p:cNvSpPr txBox="1">
            <a:spLocks noChangeArrowheads="1"/>
          </p:cNvSpPr>
          <p:nvPr/>
        </p:nvSpPr>
        <p:spPr bwMode="auto">
          <a:xfrm>
            <a:off x="2392364" y="1426923"/>
            <a:ext cx="7513637" cy="3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algn="ctr">
              <a:defRPr/>
            </a:pPr>
            <a:r>
              <a:rPr lang="en-US" altLang="en-US" sz="2800" b="1" dirty="0">
                <a:latin typeface="+mn-lt"/>
              </a:rPr>
              <a:t>SOAP stands for </a:t>
            </a:r>
            <a:r>
              <a:rPr lang="en-US" altLang="en-US" sz="2800" b="1" dirty="0">
                <a:solidFill>
                  <a:srgbClr val="0070C0"/>
                </a:solidFill>
                <a:latin typeface="+mn-lt"/>
              </a:rPr>
              <a:t>S</a:t>
            </a:r>
            <a:r>
              <a:rPr lang="en-US" altLang="en-US" sz="2800" b="1" dirty="0">
                <a:latin typeface="+mn-lt"/>
              </a:rPr>
              <a:t>imple </a:t>
            </a:r>
            <a:r>
              <a:rPr lang="en-US" altLang="en-US" sz="2800" b="1" dirty="0">
                <a:solidFill>
                  <a:srgbClr val="0070C0"/>
                </a:solidFill>
                <a:latin typeface="+mn-lt"/>
              </a:rPr>
              <a:t>O</a:t>
            </a:r>
            <a:r>
              <a:rPr lang="en-US" altLang="en-US" sz="2800" b="1" dirty="0">
                <a:latin typeface="+mn-lt"/>
              </a:rPr>
              <a:t>bject </a:t>
            </a:r>
            <a:r>
              <a:rPr lang="en-US" altLang="en-US" sz="2800" b="1" dirty="0">
                <a:solidFill>
                  <a:srgbClr val="0070C0"/>
                </a:solidFill>
                <a:latin typeface="+mn-lt"/>
              </a:rPr>
              <a:t>A</a:t>
            </a:r>
            <a:r>
              <a:rPr lang="en-US" altLang="en-US" sz="2800" b="1" dirty="0">
                <a:latin typeface="+mn-lt"/>
              </a:rPr>
              <a:t>ccess </a:t>
            </a:r>
            <a:r>
              <a:rPr lang="en-US" altLang="en-US" sz="2800" b="1" dirty="0" smtClean="0">
                <a:solidFill>
                  <a:srgbClr val="0070C0"/>
                </a:solidFill>
                <a:latin typeface="+mn-lt"/>
              </a:rPr>
              <a:t>P</a:t>
            </a:r>
            <a:r>
              <a:rPr lang="en-US" altLang="en-US" sz="2800" b="1" dirty="0" smtClean="0">
                <a:latin typeface="+mn-lt"/>
              </a:rPr>
              <a:t>rotocol</a:t>
            </a:r>
            <a:endParaRPr lang="en-US" altLang="en-US" sz="2800" b="1" dirty="0">
              <a:latin typeface="+mn-lt"/>
            </a:endParaRPr>
          </a:p>
          <a:p>
            <a:pPr>
              <a:defRPr/>
            </a:pPr>
            <a:endParaRPr lang="en-US" altLang="en-US" dirty="0">
              <a:latin typeface="+mn-lt"/>
            </a:endParaRPr>
          </a:p>
          <a:p>
            <a:pPr>
              <a:defRPr/>
            </a:pPr>
            <a:r>
              <a:rPr lang="en-US" altLang="en-US" dirty="0" smtClean="0">
                <a:latin typeface="+mn-lt"/>
              </a:rPr>
              <a:t>SOAP is </a:t>
            </a:r>
            <a:r>
              <a:rPr lang="en-US" altLang="en-US" dirty="0">
                <a:latin typeface="+mn-lt"/>
              </a:rPr>
              <a:t>a messaging protocol that allows programs that run on disparate operating systems (such as Windows and Linux) to communicate and invoke functions in other applications using </a:t>
            </a:r>
            <a:r>
              <a:rPr lang="en-US" altLang="en-US" dirty="0" smtClean="0">
                <a:solidFill>
                  <a:srgbClr val="0070C0"/>
                </a:solidFill>
                <a:latin typeface="+mn-lt"/>
              </a:rPr>
              <a:t>HTTP(s) </a:t>
            </a:r>
            <a:r>
              <a:rPr lang="en-US" altLang="en-US" dirty="0">
                <a:latin typeface="+mn-lt"/>
              </a:rPr>
              <a:t>(Hypertext Transfer Protocol) and </a:t>
            </a:r>
            <a:r>
              <a:rPr lang="en-US" altLang="en-US" dirty="0">
                <a:solidFill>
                  <a:srgbClr val="0070C0"/>
                </a:solidFill>
                <a:latin typeface="+mn-lt"/>
              </a:rPr>
              <a:t>XML </a:t>
            </a:r>
            <a:r>
              <a:rPr lang="en-US" altLang="en-US" dirty="0">
                <a:latin typeface="+mn-lt"/>
              </a:rPr>
              <a:t>(Extensible Markup Language).</a:t>
            </a:r>
          </a:p>
          <a:p>
            <a:pPr>
              <a:defRPr/>
            </a:pPr>
            <a:endParaRPr lang="en-US" altLang="en-US" dirty="0">
              <a:latin typeface="+mn-lt"/>
            </a:endParaRPr>
          </a:p>
          <a:p>
            <a:pPr>
              <a:defRPr/>
            </a:pPr>
            <a:r>
              <a:rPr lang="en-US" altLang="en-US" dirty="0">
                <a:latin typeface="+mn-lt"/>
              </a:rPr>
              <a:t>SOAP is analogous to Remote Procedure Calls (RPC), used in many technologies such as DCOM and CORBA. </a:t>
            </a:r>
          </a:p>
        </p:txBody>
      </p:sp>
      <p:sp>
        <p:nvSpPr>
          <p:cNvPr id="58372" name="TextBox 4"/>
          <p:cNvSpPr txBox="1">
            <a:spLocks noChangeArrowheads="1"/>
          </p:cNvSpPr>
          <p:nvPr/>
        </p:nvSpPr>
        <p:spPr bwMode="auto">
          <a:xfrm>
            <a:off x="0" y="5390356"/>
            <a:ext cx="1219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pPr algn="ctr"/>
            <a:r>
              <a:rPr lang="en-US" altLang="en-US" sz="3200" dirty="0">
                <a:solidFill>
                  <a:srgbClr val="0070C0"/>
                </a:solidFill>
                <a:latin typeface="+mn-lt"/>
              </a:rPr>
              <a:t>REST </a:t>
            </a:r>
            <a:r>
              <a:rPr lang="en-US" altLang="en-US" sz="3200" dirty="0" smtClean="0">
                <a:solidFill>
                  <a:srgbClr val="0070C0"/>
                </a:solidFill>
                <a:latin typeface="+mn-lt"/>
              </a:rPr>
              <a:t>in many use cases has replaced </a:t>
            </a:r>
            <a:r>
              <a:rPr lang="en-US" altLang="en-US" sz="3200" dirty="0">
                <a:solidFill>
                  <a:srgbClr val="0070C0"/>
                </a:solidFill>
                <a:latin typeface="+mn-lt"/>
              </a:rPr>
              <a:t>SOAP in the </a:t>
            </a:r>
            <a:r>
              <a:rPr lang="en-US" altLang="en-US" sz="3200" dirty="0" smtClean="0">
                <a:solidFill>
                  <a:srgbClr val="0070C0"/>
                </a:solidFill>
                <a:latin typeface="+mn-lt"/>
              </a:rPr>
              <a:t>industry</a:t>
            </a:r>
            <a:endParaRPr lang="en-US" altLang="en-US" sz="3200" dirty="0">
              <a:solidFill>
                <a:srgbClr val="0070C0"/>
              </a:solidFill>
              <a:latin typeface="+mn-lt"/>
            </a:endParaRPr>
          </a:p>
        </p:txBody>
      </p:sp>
    </p:spTree>
    <p:extLst>
      <p:ext uri="{BB962C8B-B14F-4D97-AF65-F5344CB8AC3E}">
        <p14:creationId xmlns:p14="http://schemas.microsoft.com/office/powerpoint/2010/main" val="71311944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xfrm>
            <a:off x="1981200" y="228600"/>
            <a:ext cx="7818438" cy="609600"/>
          </a:xfrm>
        </p:spPr>
        <p:txBody>
          <a:bodyPr>
            <a:normAutofit fontScale="90000"/>
          </a:bodyPr>
          <a:lstStyle/>
          <a:p>
            <a:pPr>
              <a:defRPr/>
            </a:pPr>
            <a:r>
              <a:rPr lang="en-US" altLang="en-US" sz="2800" dirty="0">
                <a:solidFill>
                  <a:schemeClr val="tx1">
                    <a:lumMod val="75000"/>
                    <a:lumOff val="25000"/>
                  </a:schemeClr>
                </a:solidFill>
              </a:rPr>
              <a:t/>
            </a:r>
            <a:br>
              <a:rPr lang="en-US" altLang="en-US" sz="2800" dirty="0">
                <a:solidFill>
                  <a:schemeClr val="tx1">
                    <a:lumMod val="75000"/>
                    <a:lumOff val="25000"/>
                  </a:schemeClr>
                </a:solidFill>
              </a:rPr>
            </a:br>
            <a:r>
              <a:rPr lang="en-US" altLang="en-US" dirty="0">
                <a:solidFill>
                  <a:schemeClr val="tx1">
                    <a:lumMod val="75000"/>
                    <a:lumOff val="25000"/>
                  </a:schemeClr>
                </a:solidFill>
              </a:rPr>
              <a:t> </a:t>
            </a:r>
            <a:r>
              <a:rPr lang="en-US" altLang="en-US" sz="4900" dirty="0">
                <a:solidFill>
                  <a:schemeClr val="tx1">
                    <a:lumMod val="75000"/>
                    <a:lumOff val="25000"/>
                  </a:schemeClr>
                </a:solidFill>
              </a:rPr>
              <a:t>What is XML?</a:t>
            </a:r>
          </a:p>
        </p:txBody>
      </p:sp>
      <p:sp>
        <p:nvSpPr>
          <p:cNvPr id="68611" name="TextBox 1"/>
          <p:cNvSpPr txBox="1">
            <a:spLocks noChangeArrowheads="1"/>
          </p:cNvSpPr>
          <p:nvPr/>
        </p:nvSpPr>
        <p:spPr bwMode="auto">
          <a:xfrm>
            <a:off x="528810" y="1093372"/>
            <a:ext cx="11483358"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dirty="0">
                <a:latin typeface="+mn-lt"/>
              </a:rPr>
              <a:t>Extensible Markup Language (XML) is a set of rules for encoding documents in machine-readable form</a:t>
            </a:r>
            <a:r>
              <a:rPr lang="en-US" altLang="en-US" dirty="0" smtClean="0">
                <a:latin typeface="+mn-lt"/>
              </a:rPr>
              <a:t>.</a:t>
            </a:r>
          </a:p>
          <a:p>
            <a:pPr marL="1085850" lvl="1" indent="-342900">
              <a:buFont typeface="Arial" charset="0"/>
              <a:buChar char="•"/>
            </a:pPr>
            <a:r>
              <a:rPr lang="en-US" altLang="en-US" dirty="0" smtClean="0">
                <a:latin typeface="+mn-lt"/>
              </a:rPr>
              <a:t>XML </a:t>
            </a:r>
            <a:r>
              <a:rPr lang="en-US" altLang="en-US" dirty="0">
                <a:latin typeface="+mn-lt"/>
              </a:rPr>
              <a:t>is a simple text-based </a:t>
            </a:r>
            <a:r>
              <a:rPr lang="en-US" altLang="en-US" dirty="0" smtClean="0">
                <a:latin typeface="+mn-lt"/>
              </a:rPr>
              <a:t>language, </a:t>
            </a:r>
            <a:r>
              <a:rPr lang="en-US" altLang="en-US" dirty="0">
                <a:latin typeface="+mn-lt"/>
              </a:rPr>
              <a:t>which was designed to store and transport data in plain text format. </a:t>
            </a:r>
            <a:endParaRPr lang="en-US" altLang="en-US" dirty="0" smtClean="0">
              <a:latin typeface="+mn-lt"/>
            </a:endParaRPr>
          </a:p>
          <a:p>
            <a:pPr marL="1085850" lvl="1" indent="-342900">
              <a:buFont typeface="Arial" charset="0"/>
              <a:buChar char="•"/>
            </a:pPr>
            <a:r>
              <a:rPr lang="en-US" altLang="en-US" dirty="0" smtClean="0">
                <a:latin typeface="+mn-lt"/>
              </a:rPr>
              <a:t>It </a:t>
            </a:r>
            <a:r>
              <a:rPr lang="en-US" altLang="en-US" dirty="0">
                <a:latin typeface="+mn-lt"/>
              </a:rPr>
              <a:t>stands for Extensible Markup Language. </a:t>
            </a:r>
            <a:endParaRPr lang="en-US" altLang="en-US" dirty="0" smtClean="0">
              <a:latin typeface="+mn-lt"/>
            </a:endParaRPr>
          </a:p>
          <a:p>
            <a:pPr marL="1085850" lvl="1" indent="-342900">
              <a:buFont typeface="Arial" charset="0"/>
              <a:buChar char="•"/>
            </a:pPr>
            <a:r>
              <a:rPr lang="en-US" altLang="en-US" dirty="0" smtClean="0">
                <a:latin typeface="+mn-lt"/>
              </a:rPr>
              <a:t>XML </a:t>
            </a:r>
            <a:r>
              <a:rPr lang="en-US" altLang="en-US" dirty="0">
                <a:latin typeface="+mn-lt"/>
              </a:rPr>
              <a:t>is a markup language</a:t>
            </a:r>
            <a:r>
              <a:rPr lang="en-US" altLang="en-US" dirty="0" smtClean="0">
                <a:latin typeface="+mn-lt"/>
              </a:rPr>
              <a:t>.</a:t>
            </a:r>
          </a:p>
          <a:p>
            <a:pPr marL="1085850" lvl="1" indent="-342900">
              <a:buFont typeface="Arial" charset="0"/>
              <a:buChar char="•"/>
            </a:pPr>
            <a:r>
              <a:rPr lang="en-US" altLang="en-US" dirty="0" smtClean="0">
                <a:latin typeface="+mn-lt"/>
              </a:rPr>
              <a:t>XML </a:t>
            </a:r>
            <a:r>
              <a:rPr lang="en-US" altLang="en-US" dirty="0">
                <a:latin typeface="+mn-lt"/>
              </a:rPr>
              <a:t>is a tag based language like HTML</a:t>
            </a:r>
            <a:r>
              <a:rPr lang="en-US" altLang="en-US" dirty="0" smtClean="0">
                <a:latin typeface="+mn-lt"/>
              </a:rPr>
              <a:t>.</a:t>
            </a:r>
          </a:p>
          <a:p>
            <a:pPr marL="1085850" lvl="1" indent="-342900">
              <a:buFont typeface="Arial" charset="0"/>
              <a:buChar char="•"/>
            </a:pPr>
            <a:r>
              <a:rPr lang="en-US" altLang="en-US" dirty="0" smtClean="0">
                <a:latin typeface="+mn-lt"/>
              </a:rPr>
              <a:t>XML </a:t>
            </a:r>
            <a:r>
              <a:rPr lang="en-US" altLang="en-US" dirty="0">
                <a:latin typeface="+mn-lt"/>
              </a:rPr>
              <a:t>tags are not predefined like HTML</a:t>
            </a:r>
            <a:r>
              <a:rPr lang="en-US" altLang="en-US" dirty="0" smtClean="0">
                <a:latin typeface="+mn-lt"/>
              </a:rPr>
              <a:t>.</a:t>
            </a:r>
          </a:p>
          <a:p>
            <a:pPr marL="1085850" lvl="1" indent="-342900">
              <a:buFont typeface="Arial" charset="0"/>
              <a:buChar char="•"/>
            </a:pPr>
            <a:r>
              <a:rPr lang="en-US" altLang="en-US" dirty="0" smtClean="0">
                <a:latin typeface="+mn-lt"/>
              </a:rPr>
              <a:t>You </a:t>
            </a:r>
            <a:r>
              <a:rPr lang="en-US" altLang="en-US" dirty="0">
                <a:latin typeface="+mn-lt"/>
              </a:rPr>
              <a:t>can define your own </a:t>
            </a:r>
            <a:r>
              <a:rPr lang="en-US" altLang="en-US" dirty="0" smtClean="0">
                <a:latin typeface="+mn-lt"/>
              </a:rPr>
              <a:t>tags, </a:t>
            </a:r>
            <a:r>
              <a:rPr lang="en-US" altLang="en-US" dirty="0">
                <a:latin typeface="+mn-lt"/>
              </a:rPr>
              <a:t>which is why it is called extensible language</a:t>
            </a:r>
            <a:r>
              <a:rPr lang="en-US" altLang="en-US" dirty="0" smtClean="0">
                <a:latin typeface="+mn-lt"/>
              </a:rPr>
              <a:t>.</a:t>
            </a:r>
          </a:p>
          <a:p>
            <a:pPr marL="1085850" lvl="1" indent="-342900">
              <a:buFont typeface="Arial" charset="0"/>
              <a:buChar char="•"/>
            </a:pPr>
            <a:r>
              <a:rPr lang="en-US" altLang="en-US" dirty="0" smtClean="0">
                <a:latin typeface="+mn-lt"/>
              </a:rPr>
              <a:t>XML </a:t>
            </a:r>
            <a:r>
              <a:rPr lang="en-US" altLang="en-US" dirty="0">
                <a:latin typeface="+mn-lt"/>
              </a:rPr>
              <a:t>tags are designed to be self-descriptive. </a:t>
            </a:r>
            <a:endParaRPr lang="en-US" altLang="en-US" dirty="0" smtClean="0">
              <a:latin typeface="+mn-lt"/>
            </a:endParaRPr>
          </a:p>
          <a:p>
            <a:r>
              <a:rPr lang="en-US" altLang="en-US" dirty="0" smtClean="0">
                <a:latin typeface="+mn-lt"/>
              </a:rPr>
              <a:t>XML </a:t>
            </a:r>
            <a:r>
              <a:rPr lang="en-US" altLang="en-US" dirty="0">
                <a:latin typeface="+mn-lt"/>
              </a:rPr>
              <a:t>is a popular format for sharing data on the internet. Websites that frequently update their content, such as news sites or blogs, often provide an XML feed so that external programs can keep abreast of content changes. </a:t>
            </a:r>
            <a:endParaRPr lang="en-US" altLang="en-US" dirty="0" smtClean="0">
              <a:latin typeface="+mn-lt"/>
            </a:endParaRPr>
          </a:p>
          <a:p>
            <a:endParaRPr lang="en-US" altLang="en-US" dirty="0">
              <a:latin typeface="+mn-lt"/>
            </a:endParaRPr>
          </a:p>
        </p:txBody>
      </p:sp>
    </p:spTree>
    <p:extLst>
      <p:ext uri="{BB962C8B-B14F-4D97-AF65-F5344CB8AC3E}">
        <p14:creationId xmlns:p14="http://schemas.microsoft.com/office/powerpoint/2010/main" val="189345143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xfrm>
            <a:off x="1981200" y="228600"/>
            <a:ext cx="7818438" cy="609600"/>
          </a:xfrm>
        </p:spPr>
        <p:txBody>
          <a:bodyPr>
            <a:normAutofit fontScale="90000"/>
          </a:bodyPr>
          <a:lstStyle/>
          <a:p>
            <a:pPr>
              <a:defRPr/>
            </a:pPr>
            <a:r>
              <a:rPr lang="en-US" altLang="en-US" sz="2800" dirty="0">
                <a:solidFill>
                  <a:schemeClr val="tx1">
                    <a:lumMod val="75000"/>
                    <a:lumOff val="25000"/>
                  </a:schemeClr>
                </a:solidFill>
              </a:rPr>
              <a:t/>
            </a:r>
            <a:br>
              <a:rPr lang="en-US" altLang="en-US" sz="2800" dirty="0">
                <a:solidFill>
                  <a:schemeClr val="tx1">
                    <a:lumMod val="75000"/>
                    <a:lumOff val="25000"/>
                  </a:schemeClr>
                </a:solidFill>
              </a:rPr>
            </a:br>
            <a:r>
              <a:rPr lang="en-US" altLang="en-US" dirty="0">
                <a:solidFill>
                  <a:schemeClr val="tx1">
                    <a:lumMod val="75000"/>
                    <a:lumOff val="25000"/>
                  </a:schemeClr>
                </a:solidFill>
              </a:rPr>
              <a:t> </a:t>
            </a:r>
            <a:r>
              <a:rPr lang="en-US" altLang="en-US" sz="4900" dirty="0">
                <a:solidFill>
                  <a:schemeClr val="tx1">
                    <a:lumMod val="75000"/>
                    <a:lumOff val="25000"/>
                  </a:schemeClr>
                </a:solidFill>
              </a:rPr>
              <a:t>What is </a:t>
            </a:r>
            <a:r>
              <a:rPr lang="en-US" altLang="en-US" sz="4900" dirty="0" smtClean="0">
                <a:solidFill>
                  <a:schemeClr val="tx1">
                    <a:lumMod val="75000"/>
                    <a:lumOff val="25000"/>
                  </a:schemeClr>
                </a:solidFill>
              </a:rPr>
              <a:t>an XSD?</a:t>
            </a:r>
            <a:endParaRPr lang="en-US" altLang="en-US" sz="4900" dirty="0">
              <a:solidFill>
                <a:schemeClr val="tx1">
                  <a:lumMod val="75000"/>
                  <a:lumOff val="25000"/>
                </a:schemeClr>
              </a:solidFill>
            </a:endParaRPr>
          </a:p>
        </p:txBody>
      </p:sp>
      <p:sp>
        <p:nvSpPr>
          <p:cNvPr id="6861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Arial" charset="0"/>
              </a:rPr>
              <a:t>1-</a:t>
            </a:r>
            <a:fld id="{BC5ADB4C-6DE8-AE45-A7FF-9097646A833F}" type="slidenum">
              <a:rPr lang="en-US" altLang="en-US" sz="1000">
                <a:latin typeface="Arial" charset="0"/>
              </a:rPr>
              <a:pPr/>
              <a:t>35</a:t>
            </a:fld>
            <a:endParaRPr lang="en-US" altLang="en-US" sz="1000">
              <a:latin typeface="Arial" charset="0"/>
            </a:endParaRPr>
          </a:p>
        </p:txBody>
      </p:sp>
      <p:sp>
        <p:nvSpPr>
          <p:cNvPr id="68611" name="TextBox 1"/>
          <p:cNvSpPr txBox="1">
            <a:spLocks noChangeArrowheads="1"/>
          </p:cNvSpPr>
          <p:nvPr/>
        </p:nvSpPr>
        <p:spPr bwMode="auto">
          <a:xfrm>
            <a:off x="1014984" y="1405129"/>
            <a:ext cx="10997184" cy="3416320"/>
          </a:xfrm>
          <a:prstGeom prst="rect">
            <a:avLst/>
          </a:prstGeom>
          <a:solidFill>
            <a:schemeClr val="bg1"/>
          </a:solidFill>
          <a:ln>
            <a:noFill/>
          </a:ln>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dirty="0">
                <a:latin typeface="+mn-lt"/>
              </a:rPr>
              <a:t>XSD </a:t>
            </a:r>
            <a:r>
              <a:rPr lang="en-US" altLang="en-US" dirty="0" smtClean="0">
                <a:latin typeface="+mn-lt"/>
              </a:rPr>
              <a:t>(also referred to as an XML </a:t>
            </a:r>
            <a:r>
              <a:rPr lang="en-US" altLang="en-US" dirty="0">
                <a:latin typeface="+mn-lt"/>
              </a:rPr>
              <a:t>Schema Definition), </a:t>
            </a:r>
            <a:r>
              <a:rPr lang="en-US" altLang="en-US" dirty="0" smtClean="0">
                <a:latin typeface="+mn-lt"/>
              </a:rPr>
              <a:t>is a </a:t>
            </a:r>
            <a:r>
              <a:rPr lang="en-US" altLang="en-US" dirty="0">
                <a:latin typeface="+mn-lt"/>
              </a:rPr>
              <a:t>recommendation of the World Wide Web Consortium (W3C), </a:t>
            </a:r>
            <a:r>
              <a:rPr lang="en-US" altLang="en-US" dirty="0" smtClean="0">
                <a:latin typeface="+mn-lt"/>
              </a:rPr>
              <a:t>that specifies </a:t>
            </a:r>
            <a:r>
              <a:rPr lang="en-US" altLang="en-US" dirty="0">
                <a:latin typeface="+mn-lt"/>
              </a:rPr>
              <a:t>how to formally describe the elements in an Extensible Markup Language (XML) document. </a:t>
            </a:r>
            <a:endParaRPr lang="en-US" altLang="en-US" dirty="0" smtClean="0">
              <a:latin typeface="+mn-lt"/>
            </a:endParaRPr>
          </a:p>
          <a:p>
            <a:endParaRPr lang="en-US" altLang="en-US" dirty="0">
              <a:latin typeface="+mn-lt"/>
            </a:endParaRPr>
          </a:p>
          <a:p>
            <a:r>
              <a:rPr lang="en-US" altLang="en-US" dirty="0" smtClean="0">
                <a:latin typeface="+mn-lt"/>
              </a:rPr>
              <a:t>It </a:t>
            </a:r>
            <a:r>
              <a:rPr lang="en-US" altLang="en-US" dirty="0">
                <a:latin typeface="+mn-lt"/>
              </a:rPr>
              <a:t>can be used by programmers to verify each piece of item content in a document. </a:t>
            </a:r>
            <a:endParaRPr lang="en-US" altLang="en-US" dirty="0" smtClean="0">
              <a:latin typeface="+mn-lt"/>
            </a:endParaRPr>
          </a:p>
          <a:p>
            <a:endParaRPr lang="en-US" altLang="en-US" dirty="0">
              <a:latin typeface="+mn-lt"/>
            </a:endParaRPr>
          </a:p>
          <a:p>
            <a:r>
              <a:rPr lang="en-US" altLang="en-US" dirty="0" smtClean="0">
                <a:latin typeface="+mn-lt"/>
              </a:rPr>
              <a:t>They </a:t>
            </a:r>
            <a:r>
              <a:rPr lang="en-US" altLang="en-US" dirty="0">
                <a:latin typeface="+mn-lt"/>
              </a:rPr>
              <a:t>can check if it adheres to the description of the element it is placed </a:t>
            </a:r>
            <a:r>
              <a:rPr lang="en-US" altLang="en-US" dirty="0" smtClean="0">
                <a:latin typeface="+mn-lt"/>
              </a:rPr>
              <a:t>in. Like </a:t>
            </a:r>
            <a:r>
              <a:rPr lang="en-US" altLang="en-US" dirty="0">
                <a:latin typeface="+mn-lt"/>
              </a:rPr>
              <a:t>all XML schema languages, XSD can be used to express a set of rules to which an XML document must conform in order to be considered "valid" according to that </a:t>
            </a:r>
            <a:r>
              <a:rPr lang="en-US" altLang="en-US" dirty="0" smtClean="0">
                <a:latin typeface="+mn-lt"/>
              </a:rPr>
              <a:t>schema. </a:t>
            </a:r>
            <a:endParaRPr lang="en-US" altLang="en-US" dirty="0">
              <a:latin typeface="+mn-lt"/>
            </a:endParaRPr>
          </a:p>
        </p:txBody>
      </p:sp>
      <p:sp>
        <p:nvSpPr>
          <p:cNvPr id="5" name="TextBox 4"/>
          <p:cNvSpPr txBox="1">
            <a:spLocks noChangeArrowheads="1"/>
          </p:cNvSpPr>
          <p:nvPr/>
        </p:nvSpPr>
        <p:spPr bwMode="auto">
          <a:xfrm>
            <a:off x="0" y="5015784"/>
            <a:ext cx="12192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pPr algn="ctr"/>
            <a:r>
              <a:rPr lang="en-US" altLang="en-US" sz="3200" dirty="0">
                <a:solidFill>
                  <a:srgbClr val="0070C0"/>
                </a:solidFill>
                <a:latin typeface="+mn-lt"/>
              </a:rPr>
              <a:t>Go to W3 Schools for a good </a:t>
            </a:r>
            <a:r>
              <a:rPr lang="en-US" altLang="en-US" sz="3200" dirty="0" smtClean="0">
                <a:solidFill>
                  <a:srgbClr val="0070C0"/>
                </a:solidFill>
                <a:latin typeface="+mn-lt"/>
              </a:rPr>
              <a:t>tutorial on XML Schemas. </a:t>
            </a:r>
            <a:r>
              <a:rPr lang="en-US" altLang="en-US" sz="3200" dirty="0">
                <a:solidFill>
                  <a:srgbClr val="0070C0"/>
                </a:solidFill>
                <a:latin typeface="+mn-lt"/>
              </a:rPr>
              <a:t>https://www.w3schools.com/xml/</a:t>
            </a:r>
            <a:r>
              <a:rPr lang="en-US" altLang="en-US" sz="3200" dirty="0" err="1">
                <a:solidFill>
                  <a:srgbClr val="0070C0"/>
                </a:solidFill>
                <a:latin typeface="+mn-lt"/>
              </a:rPr>
              <a:t>schema_intro.asp</a:t>
            </a:r>
            <a:endParaRPr lang="en-US" altLang="en-US" sz="3200" dirty="0">
              <a:solidFill>
                <a:srgbClr val="0070C0"/>
              </a:solidFill>
              <a:latin typeface="+mn-lt"/>
            </a:endParaRPr>
          </a:p>
        </p:txBody>
      </p:sp>
    </p:spTree>
    <p:extLst>
      <p:ext uri="{BB962C8B-B14F-4D97-AF65-F5344CB8AC3E}">
        <p14:creationId xmlns:p14="http://schemas.microsoft.com/office/powerpoint/2010/main" val="128770312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xfrm>
            <a:off x="1981200" y="306977"/>
            <a:ext cx="7818438" cy="609600"/>
          </a:xfrm>
        </p:spPr>
        <p:txBody>
          <a:bodyPr>
            <a:normAutofit fontScale="90000"/>
          </a:bodyPr>
          <a:lstStyle/>
          <a:p>
            <a:pPr>
              <a:defRPr/>
            </a:pPr>
            <a:r>
              <a:rPr lang="en-US" altLang="en-US" sz="2800" dirty="0">
                <a:solidFill>
                  <a:schemeClr val="tx1">
                    <a:lumMod val="75000"/>
                    <a:lumOff val="25000"/>
                  </a:schemeClr>
                </a:solidFill>
              </a:rPr>
              <a:t/>
            </a:r>
            <a:br>
              <a:rPr lang="en-US" altLang="en-US" sz="2800" dirty="0">
                <a:solidFill>
                  <a:schemeClr val="tx1">
                    <a:lumMod val="75000"/>
                    <a:lumOff val="25000"/>
                  </a:schemeClr>
                </a:solidFill>
              </a:rPr>
            </a:br>
            <a:r>
              <a:rPr lang="en-US" altLang="en-US" dirty="0">
                <a:solidFill>
                  <a:schemeClr val="tx1">
                    <a:lumMod val="75000"/>
                    <a:lumOff val="25000"/>
                  </a:schemeClr>
                </a:solidFill>
              </a:rPr>
              <a:t> </a:t>
            </a:r>
            <a:r>
              <a:rPr lang="en-US" altLang="en-US" sz="4900" dirty="0">
                <a:solidFill>
                  <a:schemeClr val="tx1">
                    <a:lumMod val="75000"/>
                    <a:lumOff val="25000"/>
                  </a:schemeClr>
                </a:solidFill>
              </a:rPr>
              <a:t>What does </a:t>
            </a:r>
            <a:r>
              <a:rPr lang="en-US" altLang="en-US" sz="4900" dirty="0" smtClean="0">
                <a:solidFill>
                  <a:schemeClr val="tx1">
                    <a:lumMod val="75000"/>
                    <a:lumOff val="25000"/>
                  </a:schemeClr>
                </a:solidFill>
              </a:rPr>
              <a:t>XML look </a:t>
            </a:r>
            <a:r>
              <a:rPr lang="en-US" altLang="en-US" sz="4900" dirty="0">
                <a:solidFill>
                  <a:schemeClr val="tx1">
                    <a:lumMod val="75000"/>
                    <a:lumOff val="25000"/>
                  </a:schemeClr>
                </a:solidFill>
              </a:rPr>
              <a:t>like?</a:t>
            </a:r>
          </a:p>
        </p:txBody>
      </p:sp>
      <p:sp>
        <p:nvSpPr>
          <p:cNvPr id="727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Arial" charset="0"/>
              </a:rPr>
              <a:t>1-</a:t>
            </a:r>
            <a:fld id="{9FC5D247-8D3D-0B4F-8032-132E8D8FDF1E}" type="slidenum">
              <a:rPr lang="en-US" altLang="en-US" sz="1000">
                <a:latin typeface="Arial" charset="0"/>
              </a:rPr>
              <a:pPr/>
              <a:t>36</a:t>
            </a:fld>
            <a:endParaRPr lang="en-US" altLang="en-US" sz="1000">
              <a:latin typeface="Arial" charset="0"/>
            </a:endParaRPr>
          </a:p>
        </p:txBody>
      </p:sp>
      <p:cxnSp>
        <p:nvCxnSpPr>
          <p:cNvPr id="5" name="Straight Arrow Connector 4"/>
          <p:cNvCxnSpPr/>
          <p:nvPr/>
        </p:nvCxnSpPr>
        <p:spPr>
          <a:xfrm>
            <a:off x="2760106" y="1242242"/>
            <a:ext cx="99060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2709" name="TextBox 11"/>
          <p:cNvSpPr txBox="1">
            <a:spLocks noChangeArrowheads="1"/>
          </p:cNvSpPr>
          <p:nvPr/>
        </p:nvSpPr>
        <p:spPr bwMode="auto">
          <a:xfrm>
            <a:off x="212208" y="1072965"/>
            <a:ext cx="25478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smtClean="0">
                <a:solidFill>
                  <a:srgbClr val="00B050"/>
                </a:solidFill>
                <a:latin typeface="+mn-lt"/>
              </a:rPr>
              <a:t>XML Document start tag</a:t>
            </a:r>
            <a:endParaRPr lang="en-US" altLang="en-US" sz="1600" dirty="0">
              <a:solidFill>
                <a:srgbClr val="00B050"/>
              </a:solidFill>
              <a:latin typeface="+mn-lt"/>
            </a:endParaRPr>
          </a:p>
        </p:txBody>
      </p:sp>
      <p:sp>
        <p:nvSpPr>
          <p:cNvPr id="72711" name="TextBox 15"/>
          <p:cNvSpPr txBox="1">
            <a:spLocks noChangeArrowheads="1"/>
          </p:cNvSpPr>
          <p:nvPr/>
        </p:nvSpPr>
        <p:spPr bwMode="auto">
          <a:xfrm>
            <a:off x="8879595" y="1279943"/>
            <a:ext cx="238722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Name tag with data in between start and end tag</a:t>
            </a:r>
            <a:endParaRPr lang="en-US" altLang="en-US" sz="1600" dirty="0">
              <a:solidFill>
                <a:srgbClr val="00B050"/>
              </a:solidFill>
              <a:latin typeface="+mn-lt"/>
            </a:endParaRPr>
          </a:p>
        </p:txBody>
      </p:sp>
      <p:pic>
        <p:nvPicPr>
          <p:cNvPr id="2" name="Picture 1"/>
          <p:cNvPicPr>
            <a:picLocks noChangeAspect="1"/>
          </p:cNvPicPr>
          <p:nvPr/>
        </p:nvPicPr>
        <p:blipFill>
          <a:blip r:embed="rId3"/>
          <a:stretch>
            <a:fillRect/>
          </a:stretch>
        </p:blipFill>
        <p:spPr>
          <a:xfrm>
            <a:off x="3852069" y="1223196"/>
            <a:ext cx="4076700" cy="4637777"/>
          </a:xfrm>
          <a:prstGeom prst="rect">
            <a:avLst/>
          </a:prstGeom>
        </p:spPr>
      </p:pic>
      <p:cxnSp>
        <p:nvCxnSpPr>
          <p:cNvPr id="12" name="Straight Arrow Connector 11"/>
          <p:cNvCxnSpPr/>
          <p:nvPr/>
        </p:nvCxnSpPr>
        <p:spPr>
          <a:xfrm>
            <a:off x="2760106" y="1486501"/>
            <a:ext cx="99060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1"/>
          <p:cNvSpPr txBox="1">
            <a:spLocks noChangeArrowheads="1"/>
          </p:cNvSpPr>
          <p:nvPr/>
        </p:nvSpPr>
        <p:spPr bwMode="auto">
          <a:xfrm>
            <a:off x="212208" y="1317224"/>
            <a:ext cx="25478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XML Class tag (</a:t>
            </a:r>
            <a:r>
              <a:rPr lang="en-US" altLang="en-US" sz="1600" smtClean="0">
                <a:solidFill>
                  <a:srgbClr val="00B050"/>
                </a:solidFill>
                <a:latin typeface="+mn-lt"/>
              </a:rPr>
              <a:t>case sensitive and must have closing tag)</a:t>
            </a:r>
            <a:endParaRPr lang="en-US" altLang="en-US" sz="1600" dirty="0">
              <a:solidFill>
                <a:srgbClr val="00B050"/>
              </a:solidFill>
              <a:latin typeface="+mn-lt"/>
            </a:endParaRPr>
          </a:p>
        </p:txBody>
      </p:sp>
      <p:cxnSp>
        <p:nvCxnSpPr>
          <p:cNvPr id="13" name="Straight Arrow Connector 12"/>
          <p:cNvCxnSpPr/>
          <p:nvPr/>
        </p:nvCxnSpPr>
        <p:spPr>
          <a:xfrm flipH="1">
            <a:off x="6197600" y="1628474"/>
            <a:ext cx="2681995" cy="2309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861469" y="5704125"/>
            <a:ext cx="99060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1"/>
          <p:cNvSpPr txBox="1">
            <a:spLocks noChangeArrowheads="1"/>
          </p:cNvSpPr>
          <p:nvPr/>
        </p:nvSpPr>
        <p:spPr bwMode="auto">
          <a:xfrm>
            <a:off x="438363" y="5522419"/>
            <a:ext cx="25478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a:solidFill>
                  <a:srgbClr val="00B050"/>
                </a:solidFill>
                <a:latin typeface="+mn-lt"/>
              </a:rPr>
              <a:t>C</a:t>
            </a:r>
            <a:r>
              <a:rPr lang="en-US" altLang="en-US" sz="1600" dirty="0" smtClean="0">
                <a:solidFill>
                  <a:srgbClr val="00B050"/>
                </a:solidFill>
                <a:latin typeface="+mn-lt"/>
              </a:rPr>
              <a:t>losing tag has </a:t>
            </a:r>
            <a:r>
              <a:rPr lang="en-US" altLang="en-US" sz="1600" smtClean="0">
                <a:solidFill>
                  <a:srgbClr val="00B050"/>
                </a:solidFill>
                <a:latin typeface="+mn-lt"/>
              </a:rPr>
              <a:t>/ prefix</a:t>
            </a:r>
            <a:endParaRPr lang="en-US" altLang="en-US" sz="1600" dirty="0">
              <a:solidFill>
                <a:srgbClr val="00B050"/>
              </a:solidFill>
              <a:latin typeface="+mn-lt"/>
            </a:endParaRPr>
          </a:p>
        </p:txBody>
      </p:sp>
    </p:spTree>
    <p:extLst>
      <p:ext uri="{BB962C8B-B14F-4D97-AF65-F5344CB8AC3E}">
        <p14:creationId xmlns:p14="http://schemas.microsoft.com/office/powerpoint/2010/main" val="110923051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title"/>
          </p:nvPr>
        </p:nvSpPr>
        <p:spPr>
          <a:xfrm>
            <a:off x="181232" y="315686"/>
            <a:ext cx="11673017" cy="685800"/>
          </a:xfrm>
        </p:spPr>
        <p:txBody>
          <a:bodyPr>
            <a:noAutofit/>
          </a:bodyPr>
          <a:lstStyle/>
          <a:p>
            <a:pPr eaLnBrk="1" hangingPunct="1"/>
            <a:r>
              <a:rPr lang="en-US" altLang="en-US" dirty="0" smtClean="0"/>
              <a:t>What is JAX-WS?</a:t>
            </a:r>
            <a:endParaRPr lang="en-US" altLang="en-US" baseline="-25000" dirty="0"/>
          </a:p>
        </p:txBody>
      </p:sp>
      <p:sp>
        <p:nvSpPr>
          <p:cNvPr id="30724" name="Rectangle 1"/>
          <p:cNvSpPr>
            <a:spLocks noChangeArrowheads="1"/>
          </p:cNvSpPr>
          <p:nvPr/>
        </p:nvSpPr>
        <p:spPr bwMode="auto">
          <a:xfrm>
            <a:off x="337750" y="913351"/>
            <a:ext cx="11626567"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800100" indent="-34290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342900" indent="-342900">
              <a:buFont typeface="Arial" charset="0"/>
              <a:buChar char="•"/>
            </a:pPr>
            <a:r>
              <a:rPr lang="en-US" altLang="en-US" sz="2800" dirty="0" smtClean="0">
                <a:latin typeface="+mn-lt"/>
                <a:ea typeface="Corbel" charset="0"/>
                <a:cs typeface="Corbel" charset="0"/>
              </a:rPr>
              <a:t>JAX-WRS </a:t>
            </a:r>
            <a:r>
              <a:rPr lang="en-US" altLang="en-US" sz="2800" dirty="0">
                <a:latin typeface="+mn-lt"/>
                <a:ea typeface="Corbel" charset="0"/>
                <a:cs typeface="Corbel" charset="0"/>
              </a:rPr>
              <a:t>is a </a:t>
            </a:r>
            <a:r>
              <a:rPr lang="en-US" altLang="en-US" sz="2800" b="1" dirty="0">
                <a:solidFill>
                  <a:srgbClr val="0070C0"/>
                </a:solidFill>
                <a:latin typeface="+mn-lt"/>
                <a:ea typeface="Corbel" charset="0"/>
                <a:cs typeface="Corbel" charset="0"/>
              </a:rPr>
              <a:t>specification</a:t>
            </a:r>
            <a:r>
              <a:rPr lang="en-US" altLang="en-US" sz="2800" dirty="0">
                <a:solidFill>
                  <a:srgbClr val="0070C0"/>
                </a:solidFill>
                <a:latin typeface="+mn-lt"/>
                <a:ea typeface="Corbel" charset="0"/>
                <a:cs typeface="Corbel" charset="0"/>
              </a:rPr>
              <a:t> </a:t>
            </a:r>
            <a:r>
              <a:rPr lang="en-US" altLang="en-US" sz="2800" dirty="0">
                <a:latin typeface="+mn-lt"/>
                <a:ea typeface="Corbel" charset="0"/>
                <a:cs typeface="Corbel" charset="0"/>
              </a:rPr>
              <a:t>for building </a:t>
            </a:r>
            <a:r>
              <a:rPr lang="en-US" altLang="en-US" sz="2800" dirty="0" smtClean="0">
                <a:latin typeface="+mn-lt"/>
                <a:ea typeface="Corbel" charset="0"/>
                <a:cs typeface="Corbel" charset="0"/>
              </a:rPr>
              <a:t>SOAP based </a:t>
            </a:r>
            <a:r>
              <a:rPr lang="en-US" altLang="en-US" sz="2800" dirty="0">
                <a:latin typeface="+mn-lt"/>
                <a:ea typeface="Corbel" charset="0"/>
                <a:cs typeface="Corbel" charset="0"/>
              </a:rPr>
              <a:t>services in Java</a:t>
            </a:r>
            <a:r>
              <a:rPr lang="en-US" altLang="en-US" sz="2800" dirty="0" smtClean="0">
                <a:latin typeface="+mn-lt"/>
                <a:ea typeface="Corbel" charset="0"/>
                <a:cs typeface="Corbel" charset="0"/>
              </a:rPr>
              <a:t>.</a:t>
            </a:r>
          </a:p>
          <a:p>
            <a:pPr marL="342900" indent="-342900">
              <a:buFont typeface="Arial" charset="0"/>
              <a:buChar char="•"/>
            </a:pPr>
            <a:r>
              <a:rPr lang="en-US" altLang="en-US" sz="2800" dirty="0" smtClean="0">
                <a:latin typeface="+mn-lt"/>
                <a:ea typeface="Corbel" charset="0"/>
                <a:cs typeface="Corbel" charset="0"/>
              </a:rPr>
              <a:t>An </a:t>
            </a:r>
            <a:r>
              <a:rPr lang="en-US" altLang="en-US" sz="2800" dirty="0">
                <a:latin typeface="+mn-lt"/>
                <a:ea typeface="Corbel" charset="0"/>
                <a:cs typeface="Corbel" charset="0"/>
              </a:rPr>
              <a:t>implementation of the specification is included in all Enterprise Java </a:t>
            </a:r>
            <a:r>
              <a:rPr lang="en-US" altLang="en-US" sz="2800" dirty="0" smtClean="0">
                <a:latin typeface="+mn-lt"/>
                <a:ea typeface="Corbel" charset="0"/>
                <a:cs typeface="Corbel" charset="0"/>
              </a:rPr>
              <a:t>stacks including </a:t>
            </a:r>
            <a:r>
              <a:rPr lang="en-US" altLang="en-US" sz="2800" dirty="0" err="1" smtClean="0">
                <a:latin typeface="+mn-lt"/>
                <a:ea typeface="Corbel" charset="0"/>
                <a:cs typeface="Corbel" charset="0"/>
              </a:rPr>
              <a:t>JBoss</a:t>
            </a:r>
            <a:r>
              <a:rPr lang="en-US" altLang="en-US" sz="2800" dirty="0" smtClean="0">
                <a:latin typeface="+mn-lt"/>
                <a:ea typeface="Corbel" charset="0"/>
                <a:cs typeface="Corbel" charset="0"/>
              </a:rPr>
              <a:t>.</a:t>
            </a:r>
          </a:p>
          <a:p>
            <a:pPr marL="342900" indent="-342900">
              <a:buFont typeface="Arial" charset="0"/>
              <a:buChar char="•"/>
            </a:pPr>
            <a:r>
              <a:rPr lang="en-US" altLang="en-US" sz="2800" dirty="0">
                <a:latin typeface="+mn-lt"/>
                <a:ea typeface="Corbel" charset="0"/>
                <a:cs typeface="Corbel" charset="0"/>
              </a:rPr>
              <a:t>Although SOAP messages are complex, the JAX-WS API hides this complexity from the application developer. </a:t>
            </a:r>
            <a:endParaRPr lang="en-US" altLang="en-US" sz="2800" dirty="0" smtClean="0">
              <a:latin typeface="+mn-lt"/>
              <a:ea typeface="Corbel" charset="0"/>
              <a:cs typeface="Corbel" charset="0"/>
            </a:endParaRPr>
          </a:p>
          <a:p>
            <a:pPr marL="342900" indent="-342900">
              <a:buFont typeface="Arial" charset="0"/>
              <a:buChar char="•"/>
            </a:pPr>
            <a:r>
              <a:rPr lang="en-US" altLang="en-US" sz="2800" dirty="0" smtClean="0">
                <a:latin typeface="+mn-lt"/>
                <a:ea typeface="Corbel" charset="0"/>
                <a:cs typeface="Corbel" charset="0"/>
              </a:rPr>
              <a:t>On </a:t>
            </a:r>
            <a:r>
              <a:rPr lang="en-US" altLang="en-US" sz="2800" dirty="0">
                <a:latin typeface="+mn-lt"/>
                <a:ea typeface="Corbel" charset="0"/>
                <a:cs typeface="Corbel" charset="0"/>
              </a:rPr>
              <a:t>the server side, the developer specifies the web service operations by defining methods in an interface written in the Java programming language. </a:t>
            </a:r>
            <a:endParaRPr lang="en-US" altLang="en-US" sz="2800" dirty="0" smtClean="0">
              <a:latin typeface="+mn-lt"/>
              <a:ea typeface="Corbel" charset="0"/>
              <a:cs typeface="Corbel" charset="0"/>
            </a:endParaRPr>
          </a:p>
          <a:p>
            <a:pPr marL="342900" indent="-342900">
              <a:buFont typeface="Arial" charset="0"/>
              <a:buChar char="•"/>
            </a:pPr>
            <a:r>
              <a:rPr lang="en-US" altLang="en-US" sz="2800" dirty="0" smtClean="0">
                <a:latin typeface="+mn-lt"/>
                <a:ea typeface="Corbel" charset="0"/>
                <a:cs typeface="Corbel" charset="0"/>
              </a:rPr>
              <a:t>With </a:t>
            </a:r>
            <a:r>
              <a:rPr lang="en-US" altLang="en-US" sz="2800" dirty="0">
                <a:latin typeface="+mn-lt"/>
                <a:ea typeface="Corbel" charset="0"/>
                <a:cs typeface="Corbel" charset="0"/>
              </a:rPr>
              <a:t>JAX-WS, the developer does not generate or parse SOAP messages. It is the JAX-WS runtime system that converts the API calls and responses to and from SOAP messages.</a:t>
            </a:r>
            <a:endParaRPr lang="en-US" altLang="en-US" sz="2800" dirty="0" smtClean="0">
              <a:latin typeface="+mn-lt"/>
              <a:ea typeface="Corbel" charset="0"/>
              <a:cs typeface="Corbel" charset="0"/>
            </a:endParaRPr>
          </a:p>
          <a:p>
            <a:pPr marL="342900" indent="-342900">
              <a:buFont typeface="Arial" charset="0"/>
              <a:buChar char="•"/>
            </a:pPr>
            <a:r>
              <a:rPr lang="en-US" altLang="en-US" sz="2800" dirty="0" smtClean="0">
                <a:latin typeface="+mn-lt"/>
                <a:ea typeface="Corbel" charset="0"/>
                <a:cs typeface="Corbel" charset="0"/>
              </a:rPr>
              <a:t>JAX-WS </a:t>
            </a:r>
            <a:r>
              <a:rPr lang="en-US" altLang="en-US" sz="2800" dirty="0">
                <a:latin typeface="+mn-lt"/>
                <a:ea typeface="Corbel" charset="0"/>
                <a:cs typeface="Corbel" charset="0"/>
              </a:rPr>
              <a:t>makes building </a:t>
            </a:r>
            <a:r>
              <a:rPr lang="en-US" altLang="en-US" sz="2800" dirty="0" smtClean="0">
                <a:latin typeface="+mn-lt"/>
                <a:ea typeface="Corbel" charset="0"/>
                <a:cs typeface="Corbel" charset="0"/>
              </a:rPr>
              <a:t>SOAP based </a:t>
            </a:r>
            <a:r>
              <a:rPr lang="en-US" altLang="en-US" sz="2800" dirty="0">
                <a:latin typeface="+mn-lt"/>
                <a:ea typeface="Corbel" charset="0"/>
                <a:cs typeface="Corbel" charset="0"/>
              </a:rPr>
              <a:t>services easy by simply using a few annotations in your </a:t>
            </a:r>
            <a:r>
              <a:rPr lang="en-US" altLang="en-US" sz="2800" dirty="0" smtClean="0">
                <a:latin typeface="+mn-lt"/>
                <a:ea typeface="Corbel" charset="0"/>
                <a:cs typeface="Corbel" charset="0"/>
              </a:rPr>
              <a:t>code.</a:t>
            </a:r>
          </a:p>
        </p:txBody>
      </p:sp>
    </p:spTree>
    <p:extLst>
      <p:ext uri="{BB962C8B-B14F-4D97-AF65-F5344CB8AC3E}">
        <p14:creationId xmlns:p14="http://schemas.microsoft.com/office/powerpoint/2010/main" val="47444272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title"/>
          </p:nvPr>
        </p:nvSpPr>
        <p:spPr>
          <a:xfrm>
            <a:off x="181232" y="315686"/>
            <a:ext cx="11673017" cy="685800"/>
          </a:xfrm>
        </p:spPr>
        <p:txBody>
          <a:bodyPr>
            <a:noAutofit/>
          </a:bodyPr>
          <a:lstStyle/>
          <a:p>
            <a:pPr eaLnBrk="1" hangingPunct="1"/>
            <a:r>
              <a:rPr lang="en-US" altLang="en-US" dirty="0" smtClean="0"/>
              <a:t>What is a WSDL?</a:t>
            </a:r>
            <a:endParaRPr lang="en-US" altLang="en-US" baseline="-25000" dirty="0"/>
          </a:p>
        </p:txBody>
      </p:sp>
      <p:sp>
        <p:nvSpPr>
          <p:cNvPr id="30724" name="Rectangle 1"/>
          <p:cNvSpPr>
            <a:spLocks noChangeArrowheads="1"/>
          </p:cNvSpPr>
          <p:nvPr/>
        </p:nvSpPr>
        <p:spPr bwMode="auto">
          <a:xfrm>
            <a:off x="337751" y="1219200"/>
            <a:ext cx="11201106"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800100" indent="-34290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342900" indent="-342900">
              <a:buFont typeface="Arial" charset="0"/>
              <a:buChar char="•"/>
            </a:pPr>
            <a:r>
              <a:rPr lang="en-US" altLang="en-US" sz="3200" b="1" dirty="0">
                <a:solidFill>
                  <a:srgbClr val="0070C0"/>
                </a:solidFill>
                <a:latin typeface="+mn-lt"/>
                <a:ea typeface="Corbel" charset="0"/>
                <a:cs typeface="Corbel" charset="0"/>
              </a:rPr>
              <a:t>WSDL</a:t>
            </a:r>
            <a:r>
              <a:rPr lang="en-US" altLang="en-US" sz="3200" dirty="0">
                <a:latin typeface="+mn-lt"/>
                <a:ea typeface="Corbel" charset="0"/>
                <a:cs typeface="Corbel" charset="0"/>
              </a:rPr>
              <a:t> specifies an XML format for describing a service as a set of endpoints operating on </a:t>
            </a:r>
            <a:r>
              <a:rPr lang="en-US" altLang="en-US" sz="3200" dirty="0" smtClean="0">
                <a:latin typeface="+mn-lt"/>
                <a:ea typeface="Corbel" charset="0"/>
                <a:cs typeface="Corbel" charset="0"/>
              </a:rPr>
              <a:t>messages.</a:t>
            </a:r>
          </a:p>
          <a:p>
            <a:pPr marL="342900" indent="-342900">
              <a:buFont typeface="Arial" charset="0"/>
              <a:buChar char="•"/>
            </a:pPr>
            <a:r>
              <a:rPr lang="en-US" altLang="en-US" sz="3200" dirty="0" smtClean="0">
                <a:latin typeface="+mn-lt"/>
                <a:ea typeface="Corbel" charset="0"/>
                <a:cs typeface="Corbel" charset="0"/>
              </a:rPr>
              <a:t>WSDL is your </a:t>
            </a:r>
            <a:r>
              <a:rPr lang="en-US" altLang="en-US" sz="3200" dirty="0" smtClean="0">
                <a:solidFill>
                  <a:srgbClr val="C00000"/>
                </a:solidFill>
                <a:latin typeface="+mn-lt"/>
                <a:ea typeface="Corbel" charset="0"/>
                <a:cs typeface="Corbel" charset="0"/>
              </a:rPr>
              <a:t>Service Contract</a:t>
            </a:r>
            <a:r>
              <a:rPr lang="en-US" altLang="en-US" sz="3200" dirty="0" smtClean="0">
                <a:latin typeface="+mn-lt"/>
                <a:ea typeface="Corbel" charset="0"/>
                <a:cs typeface="Corbel" charset="0"/>
              </a:rPr>
              <a:t>!</a:t>
            </a:r>
          </a:p>
          <a:p>
            <a:pPr marL="342900" indent="-342900">
              <a:buFont typeface="Arial" charset="0"/>
              <a:buChar char="•"/>
            </a:pPr>
            <a:r>
              <a:rPr lang="en-US" altLang="en-US" sz="3200" dirty="0" smtClean="0">
                <a:latin typeface="+mn-lt"/>
                <a:ea typeface="Corbel" charset="0"/>
                <a:cs typeface="Corbel" charset="0"/>
              </a:rPr>
              <a:t>The Service Contract defines ALL of your Service Methods and the data types for all your method arguments and return types.</a:t>
            </a:r>
            <a:endParaRPr lang="en-US" altLang="en-US" sz="3200" dirty="0">
              <a:latin typeface="+mn-lt"/>
              <a:ea typeface="Corbel" charset="0"/>
              <a:cs typeface="Corbel" charset="0"/>
            </a:endParaRPr>
          </a:p>
          <a:p>
            <a:pPr marL="342900" indent="-342900">
              <a:buFont typeface="Arial" charset="0"/>
              <a:buChar char="•"/>
            </a:pPr>
            <a:r>
              <a:rPr lang="en-US" altLang="en-US" sz="3200" dirty="0" smtClean="0">
                <a:latin typeface="+mn-lt"/>
                <a:ea typeface="Corbel" charset="0"/>
                <a:cs typeface="Corbel" charset="0"/>
              </a:rPr>
              <a:t>Most of the time you will design your Service Methods, code your Service Methods, and generate the WSDL using the tooling in your IDE.</a:t>
            </a:r>
          </a:p>
        </p:txBody>
      </p:sp>
      <p:sp>
        <p:nvSpPr>
          <p:cNvPr id="4" name="TextBox 3"/>
          <p:cNvSpPr txBox="1">
            <a:spLocks noChangeArrowheads="1"/>
          </p:cNvSpPr>
          <p:nvPr/>
        </p:nvSpPr>
        <p:spPr bwMode="auto">
          <a:xfrm>
            <a:off x="0" y="5015784"/>
            <a:ext cx="12192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pPr algn="ctr"/>
            <a:r>
              <a:rPr lang="en-US" altLang="en-US" sz="3200" dirty="0">
                <a:solidFill>
                  <a:srgbClr val="0070C0"/>
                </a:solidFill>
                <a:latin typeface="+mn-lt"/>
              </a:rPr>
              <a:t>Go to W3 Schools for a good </a:t>
            </a:r>
            <a:r>
              <a:rPr lang="en-US" altLang="en-US" sz="3200" dirty="0" smtClean="0">
                <a:solidFill>
                  <a:srgbClr val="0070C0"/>
                </a:solidFill>
                <a:latin typeface="+mn-lt"/>
              </a:rPr>
              <a:t>tutorial on XML WSDL</a:t>
            </a:r>
            <a:r>
              <a:rPr lang="en-US" altLang="en-US" sz="3200" dirty="0">
                <a:solidFill>
                  <a:srgbClr val="0070C0"/>
                </a:solidFill>
                <a:latin typeface="+mn-lt"/>
              </a:rPr>
              <a:t>. https://www.w3schools.com/xml/</a:t>
            </a:r>
            <a:r>
              <a:rPr lang="en-US" altLang="en-US" sz="3200" dirty="0" err="1">
                <a:solidFill>
                  <a:srgbClr val="0070C0"/>
                </a:solidFill>
                <a:latin typeface="+mn-lt"/>
              </a:rPr>
              <a:t>xml_wsdl.asp</a:t>
            </a:r>
            <a:endParaRPr lang="en-US" altLang="en-US" sz="3200" dirty="0">
              <a:solidFill>
                <a:srgbClr val="0070C0"/>
              </a:solidFill>
              <a:latin typeface="+mn-lt"/>
            </a:endParaRPr>
          </a:p>
        </p:txBody>
      </p:sp>
    </p:spTree>
    <p:extLst>
      <p:ext uri="{BB962C8B-B14F-4D97-AF65-F5344CB8AC3E}">
        <p14:creationId xmlns:p14="http://schemas.microsoft.com/office/powerpoint/2010/main" val="127169936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91" y="15017"/>
            <a:ext cx="10972800" cy="813871"/>
          </a:xfrm>
        </p:spPr>
        <p:txBody>
          <a:bodyPr/>
          <a:lstStyle/>
          <a:p>
            <a:r>
              <a:rPr lang="en-US" dirty="0" smtClean="0"/>
              <a:t>How configure my Services to use JAX-WS?</a:t>
            </a:r>
            <a:endParaRPr lang="en-US" dirty="0"/>
          </a:p>
        </p:txBody>
      </p:sp>
      <p:sp>
        <p:nvSpPr>
          <p:cNvPr id="9" name="TextBox 8"/>
          <p:cNvSpPr txBox="1"/>
          <p:nvPr/>
        </p:nvSpPr>
        <p:spPr>
          <a:xfrm>
            <a:off x="0" y="5506678"/>
            <a:ext cx="12192000" cy="523220"/>
          </a:xfrm>
          <a:prstGeom prst="rect">
            <a:avLst/>
          </a:prstGeom>
          <a:noFill/>
        </p:spPr>
        <p:txBody>
          <a:bodyPr wrap="square" rtlCol="0">
            <a:spAutoFit/>
          </a:bodyPr>
          <a:lstStyle/>
          <a:p>
            <a:pPr algn="ctr"/>
            <a:r>
              <a:rPr lang="en-US" sz="2800" b="1" dirty="0" smtClean="0">
                <a:solidFill>
                  <a:srgbClr val="0070C0"/>
                </a:solidFill>
              </a:rPr>
              <a:t>You need to configure all your SOAP Services in </a:t>
            </a:r>
            <a:r>
              <a:rPr lang="en-US" sz="2800" b="1" dirty="0" err="1" smtClean="0">
                <a:solidFill>
                  <a:srgbClr val="0070C0"/>
                </a:solidFill>
              </a:rPr>
              <a:t>web.xml</a:t>
            </a:r>
            <a:r>
              <a:rPr lang="en-US" sz="2800" b="1" dirty="0" smtClean="0">
                <a:solidFill>
                  <a:srgbClr val="0070C0"/>
                </a:solidFill>
              </a:rPr>
              <a:t>.</a:t>
            </a:r>
            <a:endParaRPr lang="en-US" sz="2800" b="1" dirty="0">
              <a:solidFill>
                <a:srgbClr val="0070C0"/>
              </a:solidFill>
            </a:endParaRPr>
          </a:p>
        </p:txBody>
      </p:sp>
      <p:cxnSp>
        <p:nvCxnSpPr>
          <p:cNvPr id="10" name="Straight Arrow Connector 9"/>
          <p:cNvCxnSpPr/>
          <p:nvPr/>
        </p:nvCxnSpPr>
        <p:spPr>
          <a:xfrm>
            <a:off x="2073127" y="3569954"/>
            <a:ext cx="162922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a:spLocks noChangeArrowheads="1"/>
          </p:cNvSpPr>
          <p:nvPr/>
        </p:nvSpPr>
        <p:spPr bwMode="auto">
          <a:xfrm>
            <a:off x="240368" y="3277322"/>
            <a:ext cx="22293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Your SOAP Service endpoint URI</a:t>
            </a:r>
            <a:endParaRPr lang="en-US" altLang="en-US" sz="1600" dirty="0">
              <a:solidFill>
                <a:srgbClr val="00B050"/>
              </a:solidFill>
              <a:latin typeface="+mn-lt"/>
            </a:endParaRPr>
          </a:p>
        </p:txBody>
      </p:sp>
      <p:cxnSp>
        <p:nvCxnSpPr>
          <p:cNvPr id="13" name="Straight Arrow Connector 12"/>
          <p:cNvCxnSpPr/>
          <p:nvPr/>
        </p:nvCxnSpPr>
        <p:spPr>
          <a:xfrm>
            <a:off x="2073127" y="2315737"/>
            <a:ext cx="162922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a:spLocks noChangeArrowheads="1"/>
          </p:cNvSpPr>
          <p:nvPr/>
        </p:nvSpPr>
        <p:spPr bwMode="auto">
          <a:xfrm>
            <a:off x="240368" y="2145206"/>
            <a:ext cx="22293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Your </a:t>
            </a:r>
            <a:r>
              <a:rPr lang="en-US" altLang="en-US" sz="1600" smtClean="0">
                <a:solidFill>
                  <a:srgbClr val="00B050"/>
                </a:solidFill>
                <a:latin typeface="+mn-lt"/>
              </a:rPr>
              <a:t>SOAP Service</a:t>
            </a:r>
            <a:endParaRPr lang="en-US" altLang="en-US" sz="1600" dirty="0">
              <a:solidFill>
                <a:srgbClr val="00B050"/>
              </a:solidFill>
              <a:latin typeface="+mn-lt"/>
            </a:endParaRPr>
          </a:p>
        </p:txBody>
      </p:sp>
      <p:sp>
        <p:nvSpPr>
          <p:cNvPr id="4" name="Rectangle 3"/>
          <p:cNvSpPr/>
          <p:nvPr/>
        </p:nvSpPr>
        <p:spPr>
          <a:xfrm>
            <a:off x="3284347" y="1567465"/>
            <a:ext cx="8729031" cy="2585323"/>
          </a:xfrm>
          <a:prstGeom prst="rect">
            <a:avLst/>
          </a:prstGeom>
        </p:spPr>
        <p:txBody>
          <a:bodyPr wrap="square">
            <a:spAutoFit/>
          </a:bodyPr>
          <a:lstStyle/>
          <a:p>
            <a:r>
              <a:rPr lang="en-US" dirty="0">
                <a:solidFill>
                  <a:srgbClr val="000000"/>
                </a:solidFill>
                <a:latin typeface="Monaco" charset="0"/>
              </a:rPr>
              <a:t>  </a:t>
            </a:r>
            <a:r>
              <a:rPr lang="en-US" dirty="0">
                <a:solidFill>
                  <a:srgbClr val="009193"/>
                </a:solidFill>
                <a:latin typeface="Monaco" charset="0"/>
              </a:rPr>
              <a:t>&lt;</a:t>
            </a:r>
            <a:r>
              <a:rPr lang="en-US" dirty="0">
                <a:solidFill>
                  <a:srgbClr val="4E9192"/>
                </a:solidFill>
                <a:latin typeface="Monaco" charset="0"/>
              </a:rPr>
              <a:t>servlet</a:t>
            </a:r>
            <a:r>
              <a:rPr lang="en-US" dirty="0">
                <a:solidFill>
                  <a:srgbClr val="009193"/>
                </a:solidFill>
                <a:latin typeface="Monaco" charset="0"/>
              </a:rPr>
              <a:t>&gt;</a:t>
            </a:r>
            <a:endParaRPr lang="en-US" dirty="0">
              <a:solidFill>
                <a:srgbClr val="4E9192"/>
              </a:solidFill>
              <a:latin typeface="Monaco" charset="0"/>
            </a:endParaRPr>
          </a:p>
          <a:p>
            <a:r>
              <a:rPr lang="en-US" dirty="0">
                <a:solidFill>
                  <a:srgbClr val="000000"/>
                </a:solidFill>
                <a:latin typeface="Monaco" charset="0"/>
              </a:rPr>
              <a:t>    </a:t>
            </a:r>
            <a:r>
              <a:rPr lang="en-US" dirty="0">
                <a:solidFill>
                  <a:srgbClr val="009193"/>
                </a:solidFill>
                <a:latin typeface="Monaco" charset="0"/>
              </a:rPr>
              <a:t>&lt;</a:t>
            </a:r>
            <a:r>
              <a:rPr lang="en-US" dirty="0">
                <a:solidFill>
                  <a:srgbClr val="4E9192"/>
                </a:solidFill>
                <a:latin typeface="Monaco" charset="0"/>
              </a:rPr>
              <a:t>display-name</a:t>
            </a:r>
            <a:r>
              <a:rPr lang="en-US" dirty="0">
                <a:solidFill>
                  <a:srgbClr val="009193"/>
                </a:solidFill>
                <a:latin typeface="Monaco" charset="0"/>
              </a:rPr>
              <a:t>&gt;</a:t>
            </a:r>
            <a:r>
              <a:rPr lang="en-US" dirty="0" err="1">
                <a:solidFill>
                  <a:srgbClr val="000000"/>
                </a:solidFill>
                <a:latin typeface="Monaco" charset="0"/>
              </a:rPr>
              <a:t>OrdersSoapService</a:t>
            </a:r>
            <a:r>
              <a:rPr lang="en-US" dirty="0">
                <a:solidFill>
                  <a:srgbClr val="009193"/>
                </a:solidFill>
                <a:latin typeface="Monaco" charset="0"/>
              </a:rPr>
              <a:t>&lt;/</a:t>
            </a:r>
            <a:r>
              <a:rPr lang="en-US" dirty="0">
                <a:solidFill>
                  <a:srgbClr val="4E9192"/>
                </a:solidFill>
                <a:latin typeface="Monaco" charset="0"/>
              </a:rPr>
              <a:t>display-name</a:t>
            </a:r>
            <a:r>
              <a:rPr lang="en-US" dirty="0">
                <a:solidFill>
                  <a:srgbClr val="009193"/>
                </a:solidFill>
                <a:latin typeface="Monaco" charset="0"/>
              </a:rPr>
              <a:t>&gt;</a:t>
            </a:r>
            <a:endParaRPr lang="en-US" dirty="0">
              <a:solidFill>
                <a:srgbClr val="4E9192"/>
              </a:solidFill>
              <a:latin typeface="Monaco" charset="0"/>
            </a:endParaRPr>
          </a:p>
          <a:p>
            <a:r>
              <a:rPr lang="en-US" dirty="0">
                <a:solidFill>
                  <a:srgbClr val="000000"/>
                </a:solidFill>
                <a:latin typeface="Monaco" charset="0"/>
              </a:rPr>
              <a:t>    </a:t>
            </a:r>
            <a:r>
              <a:rPr lang="en-US" dirty="0">
                <a:solidFill>
                  <a:srgbClr val="009193"/>
                </a:solidFill>
                <a:latin typeface="Monaco" charset="0"/>
              </a:rPr>
              <a:t>&lt;</a:t>
            </a:r>
            <a:r>
              <a:rPr lang="en-US" dirty="0">
                <a:solidFill>
                  <a:srgbClr val="4E9192"/>
                </a:solidFill>
                <a:latin typeface="Monaco" charset="0"/>
              </a:rPr>
              <a:t>servlet-name</a:t>
            </a:r>
            <a:r>
              <a:rPr lang="en-US" dirty="0">
                <a:solidFill>
                  <a:srgbClr val="009193"/>
                </a:solidFill>
                <a:latin typeface="Monaco" charset="0"/>
              </a:rPr>
              <a:t>&gt;</a:t>
            </a:r>
            <a:r>
              <a:rPr lang="en-US" dirty="0" err="1">
                <a:solidFill>
                  <a:srgbClr val="000000"/>
                </a:solidFill>
                <a:latin typeface="Monaco" charset="0"/>
              </a:rPr>
              <a:t>OrdersSoapService</a:t>
            </a:r>
            <a:r>
              <a:rPr lang="en-US" dirty="0">
                <a:solidFill>
                  <a:srgbClr val="009193"/>
                </a:solidFill>
                <a:latin typeface="Monaco" charset="0"/>
              </a:rPr>
              <a:t>&lt;/</a:t>
            </a:r>
            <a:r>
              <a:rPr lang="en-US" dirty="0">
                <a:solidFill>
                  <a:srgbClr val="4E9192"/>
                </a:solidFill>
                <a:latin typeface="Monaco" charset="0"/>
              </a:rPr>
              <a:t>servlet-name</a:t>
            </a:r>
            <a:r>
              <a:rPr lang="en-US" dirty="0">
                <a:solidFill>
                  <a:srgbClr val="009193"/>
                </a:solidFill>
                <a:latin typeface="Monaco" charset="0"/>
              </a:rPr>
              <a:t>&gt;</a:t>
            </a:r>
            <a:endParaRPr lang="en-US" dirty="0">
              <a:solidFill>
                <a:srgbClr val="4E9192"/>
              </a:solidFill>
              <a:latin typeface="Monaco" charset="0"/>
            </a:endParaRPr>
          </a:p>
          <a:p>
            <a:r>
              <a:rPr lang="en-US" dirty="0">
                <a:latin typeface="Monaco" charset="0"/>
              </a:rPr>
              <a:t>    </a:t>
            </a:r>
            <a:r>
              <a:rPr lang="en-US" dirty="0">
                <a:solidFill>
                  <a:srgbClr val="009193"/>
                </a:solidFill>
                <a:latin typeface="Monaco" charset="0"/>
              </a:rPr>
              <a:t>&lt;</a:t>
            </a:r>
            <a:r>
              <a:rPr lang="en-US" dirty="0">
                <a:solidFill>
                  <a:srgbClr val="4E9192"/>
                </a:solidFill>
                <a:latin typeface="Monaco" charset="0"/>
              </a:rPr>
              <a:t>servlet-class</a:t>
            </a:r>
            <a:r>
              <a:rPr lang="en-US" dirty="0">
                <a:solidFill>
                  <a:srgbClr val="009193"/>
                </a:solidFill>
                <a:latin typeface="Monaco" charset="0"/>
              </a:rPr>
              <a:t>&gt;</a:t>
            </a:r>
            <a:r>
              <a:rPr lang="en-US" u="sng" dirty="0" err="1">
                <a:latin typeface="Monaco" charset="0"/>
              </a:rPr>
              <a:t>business.OrdersSoapService</a:t>
            </a:r>
            <a:r>
              <a:rPr lang="en-US" dirty="0">
                <a:solidFill>
                  <a:srgbClr val="009193"/>
                </a:solidFill>
                <a:latin typeface="Monaco" charset="0"/>
              </a:rPr>
              <a:t>&lt;/</a:t>
            </a:r>
            <a:r>
              <a:rPr lang="en-US" dirty="0">
                <a:solidFill>
                  <a:srgbClr val="4E9192"/>
                </a:solidFill>
                <a:latin typeface="Monaco" charset="0"/>
              </a:rPr>
              <a:t>servlet-class</a:t>
            </a:r>
            <a:r>
              <a:rPr lang="en-US" dirty="0">
                <a:solidFill>
                  <a:srgbClr val="009193"/>
                </a:solidFill>
                <a:latin typeface="Monaco" charset="0"/>
              </a:rPr>
              <a:t>&gt;</a:t>
            </a:r>
            <a:endParaRPr lang="en-US" dirty="0">
              <a:latin typeface="Monaco" charset="0"/>
            </a:endParaRPr>
          </a:p>
          <a:p>
            <a:r>
              <a:rPr lang="en-US" dirty="0">
                <a:solidFill>
                  <a:srgbClr val="000000"/>
                </a:solidFill>
                <a:latin typeface="Monaco" charset="0"/>
              </a:rPr>
              <a:t>  </a:t>
            </a:r>
            <a:r>
              <a:rPr lang="en-US" dirty="0">
                <a:solidFill>
                  <a:srgbClr val="009193"/>
                </a:solidFill>
                <a:latin typeface="Monaco" charset="0"/>
              </a:rPr>
              <a:t>&lt;/</a:t>
            </a:r>
            <a:r>
              <a:rPr lang="en-US" dirty="0">
                <a:solidFill>
                  <a:srgbClr val="4E9192"/>
                </a:solidFill>
                <a:latin typeface="Monaco" charset="0"/>
              </a:rPr>
              <a:t>servlet</a:t>
            </a:r>
            <a:r>
              <a:rPr lang="en-US" dirty="0">
                <a:solidFill>
                  <a:srgbClr val="009193"/>
                </a:solidFill>
                <a:latin typeface="Monaco" charset="0"/>
              </a:rPr>
              <a:t>&gt;</a:t>
            </a:r>
            <a:endParaRPr lang="en-US" dirty="0">
              <a:solidFill>
                <a:srgbClr val="4E9192"/>
              </a:solidFill>
              <a:latin typeface="Monaco" charset="0"/>
            </a:endParaRPr>
          </a:p>
          <a:p>
            <a:r>
              <a:rPr lang="en-US" dirty="0">
                <a:solidFill>
                  <a:srgbClr val="000000"/>
                </a:solidFill>
                <a:latin typeface="Monaco" charset="0"/>
              </a:rPr>
              <a:t>  </a:t>
            </a:r>
            <a:r>
              <a:rPr lang="en-US" dirty="0">
                <a:solidFill>
                  <a:srgbClr val="009193"/>
                </a:solidFill>
                <a:latin typeface="Monaco" charset="0"/>
              </a:rPr>
              <a:t>&lt;</a:t>
            </a:r>
            <a:r>
              <a:rPr lang="en-US" dirty="0">
                <a:solidFill>
                  <a:srgbClr val="4E9192"/>
                </a:solidFill>
                <a:latin typeface="Monaco" charset="0"/>
              </a:rPr>
              <a:t>servlet-mapping</a:t>
            </a:r>
            <a:r>
              <a:rPr lang="en-US" dirty="0">
                <a:solidFill>
                  <a:srgbClr val="009193"/>
                </a:solidFill>
                <a:latin typeface="Monaco" charset="0"/>
              </a:rPr>
              <a:t>&gt;</a:t>
            </a:r>
            <a:endParaRPr lang="en-US" dirty="0">
              <a:solidFill>
                <a:srgbClr val="4E9192"/>
              </a:solidFill>
              <a:latin typeface="Monaco" charset="0"/>
            </a:endParaRPr>
          </a:p>
          <a:p>
            <a:r>
              <a:rPr lang="en-US" dirty="0">
                <a:solidFill>
                  <a:srgbClr val="000000"/>
                </a:solidFill>
                <a:latin typeface="Monaco" charset="0"/>
              </a:rPr>
              <a:t>    </a:t>
            </a:r>
            <a:r>
              <a:rPr lang="en-US" dirty="0">
                <a:solidFill>
                  <a:srgbClr val="009193"/>
                </a:solidFill>
                <a:latin typeface="Monaco" charset="0"/>
              </a:rPr>
              <a:t>&lt;</a:t>
            </a:r>
            <a:r>
              <a:rPr lang="en-US" dirty="0">
                <a:solidFill>
                  <a:srgbClr val="4E9192"/>
                </a:solidFill>
                <a:latin typeface="Monaco" charset="0"/>
              </a:rPr>
              <a:t>servlet-name</a:t>
            </a:r>
            <a:r>
              <a:rPr lang="en-US" dirty="0">
                <a:solidFill>
                  <a:srgbClr val="009193"/>
                </a:solidFill>
                <a:latin typeface="Monaco" charset="0"/>
              </a:rPr>
              <a:t>&gt;</a:t>
            </a:r>
            <a:r>
              <a:rPr lang="en-US" dirty="0" err="1">
                <a:solidFill>
                  <a:srgbClr val="000000"/>
                </a:solidFill>
                <a:latin typeface="Monaco" charset="0"/>
              </a:rPr>
              <a:t>OrdersSoapService</a:t>
            </a:r>
            <a:r>
              <a:rPr lang="en-US" dirty="0">
                <a:solidFill>
                  <a:srgbClr val="009193"/>
                </a:solidFill>
                <a:latin typeface="Monaco" charset="0"/>
              </a:rPr>
              <a:t>&lt;/</a:t>
            </a:r>
            <a:r>
              <a:rPr lang="en-US" dirty="0">
                <a:solidFill>
                  <a:srgbClr val="4E9192"/>
                </a:solidFill>
                <a:latin typeface="Monaco" charset="0"/>
              </a:rPr>
              <a:t>servlet-name</a:t>
            </a:r>
            <a:r>
              <a:rPr lang="en-US" dirty="0">
                <a:solidFill>
                  <a:srgbClr val="009193"/>
                </a:solidFill>
                <a:latin typeface="Monaco" charset="0"/>
              </a:rPr>
              <a:t>&gt;</a:t>
            </a:r>
            <a:endParaRPr lang="en-US" dirty="0">
              <a:solidFill>
                <a:srgbClr val="4E9192"/>
              </a:solidFill>
              <a:latin typeface="Monaco" charset="0"/>
            </a:endParaRPr>
          </a:p>
          <a:p>
            <a:r>
              <a:rPr lang="en-US" dirty="0">
                <a:latin typeface="Monaco" charset="0"/>
              </a:rPr>
              <a:t>    </a:t>
            </a:r>
            <a:r>
              <a:rPr lang="en-US" dirty="0">
                <a:solidFill>
                  <a:srgbClr val="009193"/>
                </a:solidFill>
                <a:latin typeface="Monaco" charset="0"/>
              </a:rPr>
              <a:t>&lt;</a:t>
            </a:r>
            <a:r>
              <a:rPr lang="en-US" dirty="0" err="1">
                <a:solidFill>
                  <a:srgbClr val="4E9192"/>
                </a:solidFill>
                <a:latin typeface="Monaco" charset="0"/>
              </a:rPr>
              <a:t>url</a:t>
            </a:r>
            <a:r>
              <a:rPr lang="en-US" dirty="0">
                <a:solidFill>
                  <a:srgbClr val="4E9192"/>
                </a:solidFill>
                <a:latin typeface="Monaco" charset="0"/>
              </a:rPr>
              <a:t>-pattern</a:t>
            </a:r>
            <a:r>
              <a:rPr lang="en-US" dirty="0">
                <a:solidFill>
                  <a:srgbClr val="009193"/>
                </a:solidFill>
                <a:latin typeface="Monaco" charset="0"/>
              </a:rPr>
              <a:t>&gt;</a:t>
            </a:r>
            <a:r>
              <a:rPr lang="en-US" dirty="0">
                <a:latin typeface="Monaco" charset="0"/>
              </a:rPr>
              <a:t>/</a:t>
            </a:r>
            <a:r>
              <a:rPr lang="en-US" dirty="0" err="1">
                <a:latin typeface="Monaco" charset="0"/>
              </a:rPr>
              <a:t>OrdersSoapService</a:t>
            </a:r>
            <a:r>
              <a:rPr lang="en-US" dirty="0">
                <a:solidFill>
                  <a:srgbClr val="009193"/>
                </a:solidFill>
                <a:latin typeface="Monaco" charset="0"/>
              </a:rPr>
              <a:t>&lt;/</a:t>
            </a:r>
            <a:r>
              <a:rPr lang="en-US" dirty="0" err="1">
                <a:solidFill>
                  <a:srgbClr val="4E9192"/>
                </a:solidFill>
                <a:latin typeface="Monaco" charset="0"/>
              </a:rPr>
              <a:t>url</a:t>
            </a:r>
            <a:r>
              <a:rPr lang="en-US" dirty="0">
                <a:solidFill>
                  <a:srgbClr val="4E9192"/>
                </a:solidFill>
                <a:latin typeface="Monaco" charset="0"/>
              </a:rPr>
              <a:t>-pattern</a:t>
            </a:r>
            <a:r>
              <a:rPr lang="en-US" dirty="0">
                <a:solidFill>
                  <a:srgbClr val="009193"/>
                </a:solidFill>
                <a:latin typeface="Monaco" charset="0"/>
              </a:rPr>
              <a:t>&gt;</a:t>
            </a:r>
            <a:endParaRPr lang="en-US" dirty="0">
              <a:latin typeface="Monaco" charset="0"/>
            </a:endParaRPr>
          </a:p>
          <a:p>
            <a:r>
              <a:rPr lang="en-US" dirty="0">
                <a:solidFill>
                  <a:srgbClr val="000000"/>
                </a:solidFill>
                <a:latin typeface="Monaco" charset="0"/>
              </a:rPr>
              <a:t>  </a:t>
            </a:r>
            <a:r>
              <a:rPr lang="en-US" dirty="0">
                <a:solidFill>
                  <a:srgbClr val="009193"/>
                </a:solidFill>
                <a:latin typeface="Monaco" charset="0"/>
              </a:rPr>
              <a:t>&lt;/</a:t>
            </a:r>
            <a:r>
              <a:rPr lang="en-US" dirty="0">
                <a:solidFill>
                  <a:srgbClr val="4E9192"/>
                </a:solidFill>
                <a:latin typeface="Monaco" charset="0"/>
              </a:rPr>
              <a:t>servlet-mapping</a:t>
            </a:r>
            <a:r>
              <a:rPr lang="en-US" dirty="0">
                <a:solidFill>
                  <a:srgbClr val="009193"/>
                </a:solidFill>
                <a:latin typeface="Monaco" charset="0"/>
              </a:rPr>
              <a:t>&gt;</a:t>
            </a:r>
            <a:endParaRPr lang="en-US" dirty="0">
              <a:solidFill>
                <a:srgbClr val="4E9192"/>
              </a:solidFill>
              <a:effectLst/>
              <a:latin typeface="Monaco" charset="0"/>
            </a:endParaRPr>
          </a:p>
        </p:txBody>
      </p:sp>
      <p:sp>
        <p:nvSpPr>
          <p:cNvPr id="17" name="Rectangle 16"/>
          <p:cNvSpPr>
            <a:spLocks noChangeArrowheads="1"/>
          </p:cNvSpPr>
          <p:nvPr/>
        </p:nvSpPr>
        <p:spPr bwMode="auto">
          <a:xfrm>
            <a:off x="353585" y="898164"/>
            <a:ext cx="112011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800100" indent="-34290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342900" indent="-342900">
              <a:buFont typeface="Arial" charset="0"/>
              <a:buChar char="•"/>
            </a:pPr>
            <a:r>
              <a:rPr lang="en-US" altLang="en-US" sz="3200" dirty="0" smtClean="0">
                <a:latin typeface="+mn-lt"/>
                <a:ea typeface="Corbel" charset="0"/>
                <a:cs typeface="Corbel" charset="0"/>
              </a:rPr>
              <a:t>Your SOAP Services are compiled as a Servlet:</a:t>
            </a:r>
          </a:p>
        </p:txBody>
      </p:sp>
    </p:spTree>
    <p:extLst>
      <p:ext uri="{BB962C8B-B14F-4D97-AF65-F5344CB8AC3E}">
        <p14:creationId xmlns:p14="http://schemas.microsoft.com/office/powerpoint/2010/main" val="991922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xfrm>
            <a:off x="1981200" y="32359"/>
            <a:ext cx="7818438" cy="609600"/>
          </a:xfrm>
        </p:spPr>
        <p:txBody>
          <a:bodyPr>
            <a:normAutofit fontScale="90000"/>
          </a:bodyPr>
          <a:lstStyle/>
          <a:p>
            <a:pPr>
              <a:defRPr/>
            </a:pPr>
            <a:r>
              <a:rPr lang="en-US" altLang="en-US" sz="2800" dirty="0">
                <a:solidFill>
                  <a:schemeClr val="tx1">
                    <a:lumMod val="75000"/>
                    <a:lumOff val="25000"/>
                  </a:schemeClr>
                </a:solidFill>
              </a:rPr>
              <a:t/>
            </a:r>
            <a:br>
              <a:rPr lang="en-US" altLang="en-US" sz="2800" dirty="0">
                <a:solidFill>
                  <a:schemeClr val="tx1">
                    <a:lumMod val="75000"/>
                    <a:lumOff val="25000"/>
                  </a:schemeClr>
                </a:solidFill>
              </a:rPr>
            </a:br>
            <a:r>
              <a:rPr lang="en-US" altLang="en-US" dirty="0">
                <a:solidFill>
                  <a:schemeClr val="tx1">
                    <a:lumMod val="75000"/>
                    <a:lumOff val="25000"/>
                  </a:schemeClr>
                </a:solidFill>
              </a:rPr>
              <a:t> </a:t>
            </a:r>
            <a:r>
              <a:rPr lang="en-US" altLang="en-US" sz="4900" dirty="0" smtClean="0">
                <a:solidFill>
                  <a:schemeClr val="tx1">
                    <a:lumMod val="75000"/>
                    <a:lumOff val="25000"/>
                  </a:schemeClr>
                </a:solidFill>
              </a:rPr>
              <a:t>Project Overview</a:t>
            </a:r>
            <a:endParaRPr lang="en-US" altLang="en-US" sz="4900" dirty="0">
              <a:solidFill>
                <a:schemeClr val="tx1">
                  <a:lumMod val="75000"/>
                  <a:lumOff val="25000"/>
                </a:schemeClr>
              </a:solidFill>
            </a:endParaRPr>
          </a:p>
        </p:txBody>
      </p:sp>
      <p:sp>
        <p:nvSpPr>
          <p:cNvPr id="3481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Arial" charset="0"/>
              </a:rPr>
              <a:t>1-</a:t>
            </a:r>
            <a:fld id="{A611E34E-8C92-654A-A5FE-49A093E8AD29}" type="slidenum">
              <a:rPr lang="en-US" altLang="en-US" sz="1000">
                <a:latin typeface="Arial" charset="0"/>
              </a:rPr>
              <a:pPr/>
              <a:t>4</a:t>
            </a:fld>
            <a:endParaRPr lang="en-US" altLang="en-US" sz="1000">
              <a:latin typeface="Arial" charset="0"/>
            </a:endParaRPr>
          </a:p>
        </p:txBody>
      </p:sp>
      <p:sp>
        <p:nvSpPr>
          <p:cNvPr id="31747" name="Rectangle 1"/>
          <p:cNvSpPr>
            <a:spLocks noChangeArrowheads="1"/>
          </p:cNvSpPr>
          <p:nvPr/>
        </p:nvSpPr>
        <p:spPr bwMode="auto">
          <a:xfrm>
            <a:off x="644435" y="881504"/>
            <a:ext cx="1093796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285750" lvl="1" indent="0">
              <a:defRPr/>
            </a:pPr>
            <a:r>
              <a:rPr lang="en-US" altLang="en-US" dirty="0" smtClean="0">
                <a:latin typeface="+mn-lt"/>
                <a:ea typeface="Corbel" charset="0"/>
                <a:cs typeface="Corbel" charset="0"/>
              </a:rPr>
              <a:t>In </a:t>
            </a:r>
            <a:r>
              <a:rPr lang="en-US" altLang="en-US" dirty="0">
                <a:latin typeface="+mn-lt"/>
                <a:ea typeface="Corbel" charset="0"/>
                <a:cs typeface="Corbel" charset="0"/>
              </a:rPr>
              <a:t>this class you will design and build a complete enterprise class N-Layer application using Enterprise Java technologies, that meets a certain set of functional and technical requirements, and </a:t>
            </a:r>
            <a:r>
              <a:rPr lang="en-US" altLang="en-US" dirty="0" smtClean="0">
                <a:latin typeface="+mn-lt"/>
                <a:ea typeface="Corbel" charset="0"/>
                <a:cs typeface="Corbel" charset="0"/>
              </a:rPr>
              <a:t>as shown </a:t>
            </a:r>
            <a:r>
              <a:rPr lang="en-US" altLang="en-US" dirty="0">
                <a:latin typeface="+mn-lt"/>
                <a:ea typeface="Corbel" charset="0"/>
                <a:cs typeface="Corbel" charset="0"/>
              </a:rPr>
              <a:t>in the </a:t>
            </a:r>
            <a:r>
              <a:rPr lang="en-US" altLang="en-US" dirty="0" smtClean="0">
                <a:latin typeface="+mn-lt"/>
                <a:ea typeface="Corbel" charset="0"/>
                <a:cs typeface="Corbel" charset="0"/>
              </a:rPr>
              <a:t>figure below. </a:t>
            </a:r>
          </a:p>
          <a:p>
            <a:pPr marL="0" indent="0">
              <a:defRPr/>
            </a:pPr>
            <a:endParaRPr lang="en-US" altLang="en-US" dirty="0">
              <a:latin typeface="+mn-lt"/>
              <a:ea typeface="Corbel" charset="0"/>
              <a:cs typeface="Corbel" charset="0"/>
            </a:endParaRPr>
          </a:p>
        </p:txBody>
      </p:sp>
      <p:sp>
        <p:nvSpPr>
          <p:cNvPr id="5" name="Rectangle 1"/>
          <p:cNvSpPr>
            <a:spLocks noChangeArrowheads="1"/>
          </p:cNvSpPr>
          <p:nvPr/>
        </p:nvSpPr>
        <p:spPr bwMode="auto">
          <a:xfrm>
            <a:off x="1" y="5544318"/>
            <a:ext cx="1219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628650" indent="-34290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algn="ctr"/>
            <a:r>
              <a:rPr lang="en-US" altLang="en-US" b="1" dirty="0">
                <a:solidFill>
                  <a:srgbClr val="C00000"/>
                </a:solidFill>
                <a:latin typeface="Corbel" charset="0"/>
                <a:ea typeface="Corbel" charset="0"/>
                <a:cs typeface="Corbel" charset="0"/>
              </a:rPr>
              <a:t>The Class Project has </a:t>
            </a:r>
            <a:r>
              <a:rPr lang="en-US" altLang="en-US" b="1" dirty="0" smtClean="0">
                <a:solidFill>
                  <a:srgbClr val="C00000"/>
                </a:solidFill>
                <a:latin typeface="Corbel" charset="0"/>
                <a:ea typeface="Corbel" charset="0"/>
                <a:cs typeface="Corbel" charset="0"/>
              </a:rPr>
              <a:t>changed</a:t>
            </a:r>
            <a:r>
              <a:rPr lang="en-US" altLang="en-US" b="1" dirty="0">
                <a:solidFill>
                  <a:srgbClr val="C00000"/>
                </a:solidFill>
                <a:latin typeface="Corbel" charset="0"/>
                <a:ea typeface="Corbel" charset="0"/>
                <a:cs typeface="Corbel" charset="0"/>
              </a:rPr>
              <a:t>!</a:t>
            </a:r>
          </a:p>
        </p:txBody>
      </p:sp>
      <p:pic>
        <p:nvPicPr>
          <p:cNvPr id="2" name="Picture 1"/>
          <p:cNvPicPr>
            <a:picLocks noChangeAspect="1"/>
          </p:cNvPicPr>
          <p:nvPr/>
        </p:nvPicPr>
        <p:blipFill>
          <a:blip r:embed="rId3"/>
          <a:stretch>
            <a:fillRect/>
          </a:stretch>
        </p:blipFill>
        <p:spPr>
          <a:xfrm>
            <a:off x="1772194" y="2015438"/>
            <a:ext cx="7737566" cy="3528880"/>
          </a:xfrm>
          <a:prstGeom prst="rect">
            <a:avLst/>
          </a:prstGeom>
        </p:spPr>
      </p:pic>
    </p:spTree>
    <p:extLst>
      <p:ext uri="{BB962C8B-B14F-4D97-AF65-F5344CB8AC3E}">
        <p14:creationId xmlns:p14="http://schemas.microsoft.com/office/powerpoint/2010/main" val="375490736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title"/>
          </p:nvPr>
        </p:nvSpPr>
        <p:spPr>
          <a:xfrm>
            <a:off x="181232" y="315686"/>
            <a:ext cx="11673017" cy="685800"/>
          </a:xfrm>
        </p:spPr>
        <p:txBody>
          <a:bodyPr>
            <a:noAutofit/>
          </a:bodyPr>
          <a:lstStyle/>
          <a:p>
            <a:pPr eaLnBrk="1" hangingPunct="1"/>
            <a:r>
              <a:rPr lang="en-US" altLang="en-US" dirty="0" smtClean="0"/>
              <a:t>How do I access my SOAP Endpoint?</a:t>
            </a:r>
            <a:endParaRPr lang="en-US" altLang="en-US" baseline="-25000" dirty="0"/>
          </a:p>
        </p:txBody>
      </p:sp>
      <p:sp>
        <p:nvSpPr>
          <p:cNvPr id="30724" name="Rectangle 1"/>
          <p:cNvSpPr>
            <a:spLocks noChangeArrowheads="1"/>
          </p:cNvSpPr>
          <p:nvPr/>
        </p:nvSpPr>
        <p:spPr bwMode="auto">
          <a:xfrm>
            <a:off x="337751" y="1219200"/>
            <a:ext cx="11201106"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800100" indent="-34290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342900" indent="-342900">
              <a:buFont typeface="Arial" charset="0"/>
              <a:buChar char="•"/>
            </a:pPr>
            <a:r>
              <a:rPr lang="en-US" altLang="en-US" sz="3200" dirty="0" smtClean="0">
                <a:latin typeface="+mn-lt"/>
                <a:ea typeface="Corbel" charset="0"/>
                <a:cs typeface="Corbel" charset="0"/>
              </a:rPr>
              <a:t>SOAP Services are accessed most commonly by making a HTTP GET or HTTP POST request to to address of your Services.</a:t>
            </a:r>
          </a:p>
          <a:p>
            <a:pPr marL="342900" indent="-342900">
              <a:buFont typeface="Arial" charset="0"/>
              <a:buChar char="•"/>
            </a:pPr>
            <a:r>
              <a:rPr lang="en-US" altLang="en-US" sz="3200" dirty="0" smtClean="0">
                <a:latin typeface="+mn-lt"/>
                <a:ea typeface="Corbel" charset="0"/>
                <a:cs typeface="Corbel" charset="0"/>
              </a:rPr>
              <a:t>The address of your Service is called an Endpoint.</a:t>
            </a:r>
          </a:p>
          <a:p>
            <a:pPr marL="342900" indent="-342900">
              <a:buFont typeface="Arial" charset="0"/>
              <a:buChar char="•"/>
            </a:pPr>
            <a:r>
              <a:rPr lang="en-US" altLang="en-US" sz="3200" dirty="0" smtClean="0">
                <a:latin typeface="+mn-lt"/>
                <a:ea typeface="Corbel" charset="0"/>
                <a:cs typeface="Corbel" charset="0"/>
              </a:rPr>
              <a:t>You can easily make a HTTP GET request by using your Browser.</a:t>
            </a:r>
          </a:p>
          <a:p>
            <a:pPr marL="342900" indent="-342900">
              <a:buFont typeface="Arial" charset="0"/>
              <a:buChar char="•"/>
            </a:pPr>
            <a:r>
              <a:rPr lang="en-US" altLang="en-US" sz="3200" dirty="0" smtClean="0">
                <a:latin typeface="+mn-lt"/>
                <a:ea typeface="Corbel" charset="0"/>
                <a:cs typeface="Corbel" charset="0"/>
              </a:rPr>
              <a:t>You can also use some tools such as SOAP UI to make SOAP requests to your Endpoint.</a:t>
            </a:r>
          </a:p>
          <a:p>
            <a:pPr marL="342900" indent="-342900">
              <a:buFont typeface="Arial" charset="0"/>
              <a:buChar char="•"/>
            </a:pPr>
            <a:r>
              <a:rPr lang="en-US" altLang="en-US" sz="3200" dirty="0" smtClean="0">
                <a:latin typeface="+mn-lt"/>
                <a:ea typeface="Corbel" charset="0"/>
                <a:cs typeface="Corbel" charset="0"/>
              </a:rPr>
              <a:t>Your Endpoint is defined as follows:</a:t>
            </a:r>
          </a:p>
          <a:p>
            <a:pPr lvl="1" indent="0"/>
            <a:r>
              <a:rPr lang="en-US" altLang="en-US" sz="2800" dirty="0" smtClean="0">
                <a:solidFill>
                  <a:srgbClr val="00B050"/>
                </a:solidFill>
                <a:latin typeface="+mn-lt"/>
                <a:ea typeface="Corbel" charset="0"/>
                <a:cs typeface="Corbel" charset="0"/>
              </a:rPr>
              <a:t>http(s)://[hostname]:[port]/[app name]/[servlet name]</a:t>
            </a:r>
          </a:p>
          <a:p>
            <a:pPr lvl="1" indent="0"/>
            <a:r>
              <a:rPr lang="en-US" altLang="en-US" sz="2800" dirty="0" smtClean="0">
                <a:solidFill>
                  <a:srgbClr val="00B050"/>
                </a:solidFill>
                <a:latin typeface="+mn-lt"/>
                <a:ea typeface="Corbel" charset="0"/>
                <a:cs typeface="Corbel" charset="0"/>
              </a:rPr>
              <a:t>You can tack ?</a:t>
            </a:r>
            <a:r>
              <a:rPr lang="en-US" altLang="en-US" sz="2800" dirty="0" err="1" smtClean="0">
                <a:solidFill>
                  <a:srgbClr val="00B050"/>
                </a:solidFill>
                <a:latin typeface="+mn-lt"/>
                <a:ea typeface="Corbel" charset="0"/>
                <a:cs typeface="Corbel" charset="0"/>
              </a:rPr>
              <a:t>wsdl</a:t>
            </a:r>
            <a:r>
              <a:rPr lang="en-US" altLang="en-US" sz="2800" dirty="0" smtClean="0">
                <a:solidFill>
                  <a:srgbClr val="00B050"/>
                </a:solidFill>
                <a:latin typeface="+mn-lt"/>
                <a:ea typeface="Corbel" charset="0"/>
                <a:cs typeface="Corbel" charset="0"/>
              </a:rPr>
              <a:t> to your API to get a Web Page Test client.</a:t>
            </a:r>
          </a:p>
        </p:txBody>
      </p:sp>
    </p:spTree>
    <p:extLst>
      <p:ext uri="{BB962C8B-B14F-4D97-AF65-F5344CB8AC3E}">
        <p14:creationId xmlns:p14="http://schemas.microsoft.com/office/powerpoint/2010/main" val="25977106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91" y="15017"/>
            <a:ext cx="10972800" cy="1143000"/>
          </a:xfrm>
        </p:spPr>
        <p:txBody>
          <a:bodyPr>
            <a:normAutofit/>
          </a:bodyPr>
          <a:lstStyle/>
          <a:p>
            <a:r>
              <a:rPr lang="en-US" dirty="0" smtClean="0"/>
              <a:t>Can I see an example JAX-WS SOAP Service?</a:t>
            </a:r>
            <a:endParaRPr lang="en-US" dirty="0"/>
          </a:p>
        </p:txBody>
      </p:sp>
      <p:sp>
        <p:nvSpPr>
          <p:cNvPr id="11" name="TextBox 10"/>
          <p:cNvSpPr txBox="1"/>
          <p:nvPr/>
        </p:nvSpPr>
        <p:spPr>
          <a:xfrm>
            <a:off x="2926080" y="907334"/>
            <a:ext cx="6937990" cy="461665"/>
          </a:xfrm>
          <a:prstGeom prst="rect">
            <a:avLst/>
          </a:prstGeom>
          <a:noFill/>
        </p:spPr>
        <p:txBody>
          <a:bodyPr wrap="none" rtlCol="0">
            <a:spAutoFit/>
          </a:bodyPr>
          <a:lstStyle/>
          <a:p>
            <a:r>
              <a:rPr lang="en-US" sz="2400" dirty="0" smtClean="0">
                <a:solidFill>
                  <a:srgbClr val="00B050"/>
                </a:solidFill>
              </a:rPr>
              <a:t>localhost:8080/assignment5b/</a:t>
            </a:r>
            <a:r>
              <a:rPr lang="en-US" sz="2400" dirty="0" err="1" smtClean="0">
                <a:solidFill>
                  <a:srgbClr val="00B050"/>
                </a:solidFill>
              </a:rPr>
              <a:t>OrderSoapService?wsdl</a:t>
            </a:r>
            <a:endParaRPr lang="en-US" sz="2400" dirty="0">
              <a:solidFill>
                <a:srgbClr val="00B050"/>
              </a:solidFill>
            </a:endParaRPr>
          </a:p>
        </p:txBody>
      </p:sp>
      <p:sp>
        <p:nvSpPr>
          <p:cNvPr id="8" name="Rectangle 7"/>
          <p:cNvSpPr/>
          <p:nvPr/>
        </p:nvSpPr>
        <p:spPr>
          <a:xfrm>
            <a:off x="1767956" y="4838487"/>
            <a:ext cx="9931957" cy="1200329"/>
          </a:xfrm>
          <a:prstGeom prst="rect">
            <a:avLst/>
          </a:prstGeom>
        </p:spPr>
        <p:txBody>
          <a:bodyPr wrap="square">
            <a:spAutoFit/>
          </a:bodyPr>
          <a:lstStyle/>
          <a:p>
            <a:r>
              <a:rPr lang="en-US" dirty="0" smtClean="0">
                <a:solidFill>
                  <a:srgbClr val="0070C0"/>
                </a:solidFill>
              </a:rPr>
              <a:t>Step 1: Create </a:t>
            </a:r>
            <a:r>
              <a:rPr lang="en-US" dirty="0">
                <a:solidFill>
                  <a:srgbClr val="0070C0"/>
                </a:solidFill>
              </a:rPr>
              <a:t>a </a:t>
            </a:r>
            <a:r>
              <a:rPr lang="en-US" dirty="0" smtClean="0">
                <a:solidFill>
                  <a:srgbClr val="0070C0"/>
                </a:solidFill>
              </a:rPr>
              <a:t>POJO with your Service Methods. </a:t>
            </a:r>
          </a:p>
          <a:p>
            <a:r>
              <a:rPr lang="en-US" dirty="0" smtClean="0">
                <a:solidFill>
                  <a:srgbClr val="0070C0"/>
                </a:solidFill>
              </a:rPr>
              <a:t>Step 2: Markup </a:t>
            </a:r>
            <a:r>
              <a:rPr lang="en-US" dirty="0">
                <a:solidFill>
                  <a:srgbClr val="0070C0"/>
                </a:solidFill>
              </a:rPr>
              <a:t>your code using JAX-RS </a:t>
            </a:r>
            <a:r>
              <a:rPr lang="en-US" dirty="0" smtClean="0">
                <a:solidFill>
                  <a:srgbClr val="0070C0"/>
                </a:solidFill>
              </a:rPr>
              <a:t>Annotations (import </a:t>
            </a:r>
            <a:r>
              <a:rPr lang="en-US" dirty="0">
                <a:solidFill>
                  <a:srgbClr val="0070C0"/>
                </a:solidFill>
              </a:rPr>
              <a:t>annotations from </a:t>
            </a:r>
            <a:r>
              <a:rPr lang="en-US" dirty="0" err="1" smtClean="0">
                <a:solidFill>
                  <a:srgbClr val="0070C0"/>
                </a:solidFill>
              </a:rPr>
              <a:t>javax.jws</a:t>
            </a:r>
            <a:r>
              <a:rPr lang="en-US" dirty="0" smtClean="0">
                <a:solidFill>
                  <a:srgbClr val="0070C0"/>
                </a:solidFill>
              </a:rPr>
              <a:t>.* package).</a:t>
            </a:r>
          </a:p>
          <a:p>
            <a:r>
              <a:rPr lang="en-US" dirty="0" smtClean="0">
                <a:solidFill>
                  <a:srgbClr val="0070C0"/>
                </a:solidFill>
              </a:rPr>
              <a:t>Step 3: Generate your WSDL.</a:t>
            </a:r>
          </a:p>
          <a:p>
            <a:r>
              <a:rPr lang="en-US" dirty="0" smtClean="0">
                <a:solidFill>
                  <a:srgbClr val="0070C0"/>
                </a:solidFill>
              </a:rPr>
              <a:t>Step 4: You </a:t>
            </a:r>
            <a:r>
              <a:rPr lang="en-US" dirty="0">
                <a:solidFill>
                  <a:srgbClr val="0070C0"/>
                </a:solidFill>
              </a:rPr>
              <a:t>will also have to do some one time configuration. </a:t>
            </a:r>
          </a:p>
        </p:txBody>
      </p:sp>
      <p:cxnSp>
        <p:nvCxnSpPr>
          <p:cNvPr id="17" name="Straight Arrow Connector 16"/>
          <p:cNvCxnSpPr/>
          <p:nvPr/>
        </p:nvCxnSpPr>
        <p:spPr>
          <a:xfrm>
            <a:off x="2604353" y="1476072"/>
            <a:ext cx="162922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a:spLocks noChangeArrowheads="1"/>
          </p:cNvSpPr>
          <p:nvPr/>
        </p:nvSpPr>
        <p:spPr bwMode="auto">
          <a:xfrm>
            <a:off x="3300" y="1267406"/>
            <a:ext cx="26043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smtClean="0">
                <a:solidFill>
                  <a:srgbClr val="00B050"/>
                </a:solidFill>
                <a:latin typeface="+mn-lt"/>
              </a:rPr>
              <a:t>POJO </a:t>
            </a:r>
            <a:r>
              <a:rPr lang="en-US" altLang="en-US" sz="1600" dirty="0" smtClean="0">
                <a:solidFill>
                  <a:srgbClr val="00B050"/>
                </a:solidFill>
                <a:latin typeface="+mn-lt"/>
              </a:rPr>
              <a:t>as a Web Service</a:t>
            </a:r>
            <a:endParaRPr lang="en-US" altLang="en-US" sz="1600" dirty="0">
              <a:solidFill>
                <a:srgbClr val="00B050"/>
              </a:solidFill>
              <a:latin typeface="+mn-lt"/>
            </a:endParaRPr>
          </a:p>
        </p:txBody>
      </p:sp>
      <p:pic>
        <p:nvPicPr>
          <p:cNvPr id="3" name="Picture 2"/>
          <p:cNvPicPr>
            <a:picLocks noChangeAspect="1"/>
          </p:cNvPicPr>
          <p:nvPr/>
        </p:nvPicPr>
        <p:blipFill>
          <a:blip r:embed="rId3"/>
          <a:stretch>
            <a:fillRect/>
          </a:stretch>
        </p:blipFill>
        <p:spPr>
          <a:xfrm>
            <a:off x="4233579" y="1368999"/>
            <a:ext cx="4051300" cy="3621642"/>
          </a:xfrm>
          <a:prstGeom prst="rect">
            <a:avLst/>
          </a:prstGeom>
        </p:spPr>
      </p:pic>
      <p:cxnSp>
        <p:nvCxnSpPr>
          <p:cNvPr id="13" name="Straight Arrow Connector 12"/>
          <p:cNvCxnSpPr/>
          <p:nvPr/>
        </p:nvCxnSpPr>
        <p:spPr>
          <a:xfrm>
            <a:off x="2585824" y="1715349"/>
            <a:ext cx="162922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a:spLocks noChangeArrowheads="1"/>
          </p:cNvSpPr>
          <p:nvPr/>
        </p:nvSpPr>
        <p:spPr bwMode="auto">
          <a:xfrm>
            <a:off x="356458" y="1542174"/>
            <a:ext cx="22293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Simply a POJO Class</a:t>
            </a:r>
            <a:endParaRPr lang="en-US" altLang="en-US" sz="1600" dirty="0">
              <a:solidFill>
                <a:srgbClr val="00B050"/>
              </a:solidFill>
              <a:latin typeface="+mn-lt"/>
            </a:endParaRPr>
          </a:p>
        </p:txBody>
      </p:sp>
      <p:cxnSp>
        <p:nvCxnSpPr>
          <p:cNvPr id="15" name="Straight Arrow Connector 14"/>
          <p:cNvCxnSpPr/>
          <p:nvPr/>
        </p:nvCxnSpPr>
        <p:spPr>
          <a:xfrm>
            <a:off x="2579794" y="2221174"/>
            <a:ext cx="162922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a:spLocks noChangeArrowheads="1"/>
          </p:cNvSpPr>
          <p:nvPr/>
        </p:nvSpPr>
        <p:spPr bwMode="auto">
          <a:xfrm>
            <a:off x="0" y="1995079"/>
            <a:ext cx="27762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Inject our Orders </a:t>
            </a:r>
            <a:r>
              <a:rPr lang="en-US" altLang="en-US" sz="1600" smtClean="0">
                <a:solidFill>
                  <a:srgbClr val="00B050"/>
                </a:solidFill>
                <a:latin typeface="+mn-lt"/>
              </a:rPr>
              <a:t>Business Service</a:t>
            </a:r>
            <a:endParaRPr lang="en-US" altLang="en-US" sz="1600" dirty="0">
              <a:solidFill>
                <a:srgbClr val="00B050"/>
              </a:solidFill>
              <a:latin typeface="+mn-lt"/>
            </a:endParaRPr>
          </a:p>
        </p:txBody>
      </p:sp>
      <p:cxnSp>
        <p:nvCxnSpPr>
          <p:cNvPr id="21" name="Straight Arrow Connector 20"/>
          <p:cNvCxnSpPr/>
          <p:nvPr/>
        </p:nvCxnSpPr>
        <p:spPr>
          <a:xfrm>
            <a:off x="2576494" y="2684989"/>
            <a:ext cx="162922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a:spLocks noChangeArrowheads="1"/>
          </p:cNvSpPr>
          <p:nvPr/>
        </p:nvSpPr>
        <p:spPr bwMode="auto">
          <a:xfrm>
            <a:off x="347128" y="2511814"/>
            <a:ext cx="22293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API method</a:t>
            </a:r>
            <a:endParaRPr lang="en-US" altLang="en-US" sz="1600" dirty="0">
              <a:solidFill>
                <a:srgbClr val="00B050"/>
              </a:solidFill>
              <a:latin typeface="+mn-lt"/>
            </a:endParaRPr>
          </a:p>
        </p:txBody>
      </p:sp>
      <p:cxnSp>
        <p:nvCxnSpPr>
          <p:cNvPr id="27" name="Straight Arrow Connector 26"/>
          <p:cNvCxnSpPr/>
          <p:nvPr/>
        </p:nvCxnSpPr>
        <p:spPr>
          <a:xfrm>
            <a:off x="2615161" y="3811702"/>
            <a:ext cx="162922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a:spLocks noChangeArrowheads="1"/>
          </p:cNvSpPr>
          <p:nvPr/>
        </p:nvSpPr>
        <p:spPr bwMode="auto">
          <a:xfrm>
            <a:off x="385795" y="3638527"/>
            <a:ext cx="22293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Another API method</a:t>
            </a:r>
            <a:endParaRPr lang="en-US" altLang="en-US" sz="1600" dirty="0">
              <a:solidFill>
                <a:srgbClr val="00B050"/>
              </a:solidFill>
              <a:latin typeface="+mn-lt"/>
            </a:endParaRPr>
          </a:p>
        </p:txBody>
      </p:sp>
    </p:spTree>
    <p:extLst>
      <p:ext uri="{BB962C8B-B14F-4D97-AF65-F5344CB8AC3E}">
        <p14:creationId xmlns:p14="http://schemas.microsoft.com/office/powerpoint/2010/main" val="3209310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REST API Tools"/>
          <p:cNvSpPr txBox="1">
            <a:spLocks noGrp="1"/>
          </p:cNvSpPr>
          <p:nvPr>
            <p:ph type="title"/>
          </p:nvPr>
        </p:nvSpPr>
        <p:spPr>
          <a:xfrm>
            <a:off x="1981200" y="1870977"/>
            <a:ext cx="8229600" cy="1143001"/>
          </a:xfrm>
          <a:prstGeom prst="rect">
            <a:avLst/>
          </a:prstGeom>
        </p:spPr>
        <p:txBody>
          <a:bodyPr/>
          <a:lstStyle>
            <a:lvl1pPr>
              <a:defRPr b="1">
                <a:latin typeface="Helvetica Neue"/>
                <a:ea typeface="Helvetica Neue"/>
                <a:cs typeface="Helvetica Neue"/>
                <a:sym typeface="Helvetica Neue"/>
              </a:defRPr>
            </a:lvl1pPr>
          </a:lstStyle>
          <a:p>
            <a:r>
              <a:rPr lang="en-US" dirty="0" smtClean="0"/>
              <a:t>SOAP </a:t>
            </a:r>
            <a:r>
              <a:rPr dirty="0" smtClean="0"/>
              <a:t>API </a:t>
            </a:r>
            <a:r>
              <a:rPr dirty="0"/>
              <a:t>Tools</a:t>
            </a:r>
          </a:p>
        </p:txBody>
      </p:sp>
    </p:spTree>
    <p:extLst>
      <p:ext uri="{BB962C8B-B14F-4D97-AF65-F5344CB8AC3E}">
        <p14:creationId xmlns:p14="http://schemas.microsoft.com/office/powerpoint/2010/main" val="2046544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What Tools Do I Need For Developing REST API’s?"/>
          <p:cNvSpPr txBox="1">
            <a:spLocks noGrp="1"/>
          </p:cNvSpPr>
          <p:nvPr>
            <p:ph type="title"/>
          </p:nvPr>
        </p:nvSpPr>
        <p:spPr>
          <a:xfrm>
            <a:off x="0" y="262569"/>
            <a:ext cx="12192000" cy="914400"/>
          </a:xfrm>
          <a:prstGeom prst="rect">
            <a:avLst/>
          </a:prstGeom>
        </p:spPr>
        <p:txBody>
          <a:bodyPr>
            <a:noAutofit/>
          </a:bodyPr>
          <a:lstStyle>
            <a:lvl1pPr defTabSz="384047">
              <a:defRPr sz="3024" b="1" spc="-84">
                <a:latin typeface="Helvetica Neue"/>
                <a:ea typeface="Helvetica Neue"/>
                <a:cs typeface="Helvetica Neue"/>
                <a:sym typeface="Helvetica Neue"/>
              </a:defRPr>
            </a:lvl1pPr>
          </a:lstStyle>
          <a:p>
            <a:r>
              <a:rPr sz="4400" b="0" dirty="0"/>
              <a:t>What Tools </a:t>
            </a:r>
            <a:r>
              <a:rPr lang="en-US" sz="4400" b="0" dirty="0" smtClean="0"/>
              <a:t>Can I use to test SOAP </a:t>
            </a:r>
            <a:r>
              <a:rPr sz="4400" b="0" dirty="0" smtClean="0"/>
              <a:t>API’s</a:t>
            </a:r>
            <a:r>
              <a:rPr sz="4400" b="0" dirty="0"/>
              <a:t>?</a:t>
            </a:r>
          </a:p>
        </p:txBody>
      </p:sp>
      <p:sp>
        <p:nvSpPr>
          <p:cNvPr id="777" name="Testing:…"/>
          <p:cNvSpPr txBox="1">
            <a:spLocks noGrp="1"/>
          </p:cNvSpPr>
          <p:nvPr>
            <p:ph type="body" idx="4294967295"/>
          </p:nvPr>
        </p:nvSpPr>
        <p:spPr>
          <a:xfrm>
            <a:off x="980501" y="1353239"/>
            <a:ext cx="10432974" cy="4953000"/>
          </a:xfrm>
          <a:prstGeom prst="rect">
            <a:avLst/>
          </a:prstGeom>
        </p:spPr>
        <p:txBody>
          <a:bodyPr/>
          <a:lstStyle/>
          <a:p>
            <a:pPr marL="312039" indent="-312039" defTabSz="416052">
              <a:defRPr sz="2548" b="0">
                <a:latin typeface="Helvetica Neue"/>
                <a:ea typeface="Helvetica Neue"/>
                <a:cs typeface="Helvetica Neue"/>
                <a:sym typeface="Helvetica Neue"/>
              </a:defRPr>
            </a:pPr>
            <a:r>
              <a:rPr dirty="0"/>
              <a:t>Testing:</a:t>
            </a:r>
          </a:p>
          <a:p>
            <a:pPr marL="728091" lvl="1" indent="-312039" defTabSz="416052">
              <a:buChar char="•"/>
              <a:defRPr sz="2548" b="0">
                <a:latin typeface="Helvetica Neue"/>
                <a:ea typeface="Helvetica Neue"/>
                <a:cs typeface="Helvetica Neue"/>
                <a:sym typeface="Helvetica Neue"/>
              </a:defRPr>
            </a:pPr>
            <a:r>
              <a:rPr dirty="0"/>
              <a:t>Use </a:t>
            </a:r>
            <a:r>
              <a:rPr lang="en-US" dirty="0" smtClean="0"/>
              <a:t>SOAP UI (go to </a:t>
            </a:r>
            <a:r>
              <a:rPr lang="en-US" b="0" dirty="0">
                <a:solidFill>
                  <a:srgbClr val="C00000"/>
                </a:solidFill>
                <a:ea typeface="Helvetica Neue"/>
                <a:cs typeface="Helvetica Neue"/>
                <a:sym typeface="Helvetica Neue"/>
              </a:rPr>
              <a:t>https://www.soapui.org</a:t>
            </a:r>
            <a:r>
              <a:rPr lang="en-US" b="0" dirty="0" smtClean="0">
                <a:ea typeface="Helvetica Neue"/>
                <a:cs typeface="Helvetica Neue"/>
                <a:sym typeface="Helvetica Neue"/>
              </a:rPr>
              <a:t>)</a:t>
            </a:r>
            <a:r>
              <a:rPr dirty="0" smtClean="0"/>
              <a:t>!</a:t>
            </a:r>
            <a:endParaRPr dirty="0"/>
          </a:p>
          <a:p>
            <a:pPr marL="728091" lvl="1" indent="-312039" defTabSz="416052">
              <a:buChar char="•"/>
              <a:defRPr sz="2548" b="0">
                <a:latin typeface="Helvetica Neue"/>
                <a:ea typeface="Helvetica Neue"/>
                <a:cs typeface="Helvetica Neue"/>
                <a:sym typeface="Helvetica Neue"/>
              </a:defRPr>
            </a:pPr>
            <a:r>
              <a:rPr dirty="0"/>
              <a:t>You can use this tool during your development </a:t>
            </a:r>
            <a:r>
              <a:rPr lang="en-US" dirty="0" smtClean="0"/>
              <a:t>as well as use the SOAP client in JBoss Developer Studio</a:t>
            </a:r>
            <a:r>
              <a:rPr dirty="0" smtClean="0"/>
              <a:t>.</a:t>
            </a:r>
            <a:endParaRPr dirty="0"/>
          </a:p>
          <a:p>
            <a:pPr marL="312039" indent="-312039" defTabSz="416052">
              <a:defRPr sz="2548" b="0">
                <a:latin typeface="Helvetica Neue"/>
                <a:ea typeface="Helvetica Neue"/>
                <a:cs typeface="Helvetica Neue"/>
                <a:sym typeface="Helvetica Neue"/>
              </a:defRPr>
            </a:pPr>
            <a:r>
              <a:rPr dirty="0" smtClean="0"/>
              <a:t>Documentation</a:t>
            </a:r>
            <a:r>
              <a:rPr dirty="0"/>
              <a:t>:</a:t>
            </a:r>
          </a:p>
          <a:p>
            <a:pPr marL="728091" lvl="1" indent="-312039" defTabSz="416052">
              <a:buChar char="•"/>
              <a:defRPr sz="2548" b="0">
                <a:latin typeface="Helvetica Neue"/>
                <a:ea typeface="Helvetica Neue"/>
                <a:cs typeface="Helvetica Neue"/>
                <a:sym typeface="Helvetica Neue"/>
              </a:defRPr>
            </a:pPr>
            <a:r>
              <a:rPr lang="en-US" dirty="0" smtClean="0"/>
              <a:t>Documents can be put in your WSDL.</a:t>
            </a:r>
            <a:endParaRPr dirty="0"/>
          </a:p>
          <a:p>
            <a:pPr marL="728091" lvl="1" indent="-312039" defTabSz="416052">
              <a:buChar char="•"/>
              <a:defRPr sz="2548" b="0">
                <a:latin typeface="Helvetica Neue"/>
                <a:ea typeface="Helvetica Neue"/>
                <a:cs typeface="Helvetica Neue"/>
                <a:sym typeface="Helvetica Neue"/>
              </a:defRPr>
            </a:pPr>
            <a:r>
              <a:rPr dirty="0"/>
              <a:t>You should always document your API’s in </a:t>
            </a:r>
            <a:r>
              <a:rPr dirty="0" smtClean="0"/>
              <a:t>JavaDoc</a:t>
            </a:r>
            <a:r>
              <a:rPr lang="en-US" dirty="0" smtClean="0"/>
              <a:t>.</a:t>
            </a:r>
            <a:endParaRPr dirty="0"/>
          </a:p>
        </p:txBody>
      </p:sp>
    </p:spTree>
    <p:extLst>
      <p:ext uri="{BB962C8B-B14F-4D97-AF65-F5344CB8AC3E}">
        <p14:creationId xmlns:p14="http://schemas.microsoft.com/office/powerpoint/2010/main" val="24022312"/>
      </p:ext>
    </p:extLst>
  </p:cSld>
  <p:clrMapOvr>
    <a:masterClrMapping/>
  </p:clrMapOvr>
  <p:transition xmlns:p14="http://schemas.microsoft.com/office/powerpoint/2010/mai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Discussion - Should I use XML or JSON?</a:t>
            </a:r>
            <a:br>
              <a:rPr lang="en-US" dirty="0" smtClean="0"/>
            </a:br>
            <a:r>
              <a:rPr lang="en-US" dirty="0" smtClean="0"/>
              <a:t>Discussion </a:t>
            </a:r>
            <a:r>
              <a:rPr lang="mr-IN" dirty="0" smtClean="0"/>
              <a:t>–</a:t>
            </a:r>
            <a:r>
              <a:rPr lang="en-US" dirty="0" smtClean="0"/>
              <a:t> Should I use REST or SOAP Services?</a:t>
            </a:r>
            <a:endParaRPr lang="en-US" dirty="0"/>
          </a:p>
        </p:txBody>
      </p:sp>
      <p:sp>
        <p:nvSpPr>
          <p:cNvPr id="5" name="Rectangle 4"/>
          <p:cNvSpPr>
            <a:spLocks noChangeArrowheads="1"/>
          </p:cNvSpPr>
          <p:nvPr/>
        </p:nvSpPr>
        <p:spPr bwMode="auto">
          <a:xfrm>
            <a:off x="1076446" y="1806937"/>
            <a:ext cx="963352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algn="ctr"/>
            <a:r>
              <a:rPr lang="en-US" altLang="en-US" sz="3600" b="1" dirty="0" smtClean="0">
                <a:solidFill>
                  <a:srgbClr val="0070C0"/>
                </a:solidFill>
                <a:latin typeface="+mn-lt"/>
                <a:ea typeface="Corbel" charset="0"/>
                <a:cs typeface="Corbel" charset="0"/>
              </a:rPr>
              <a:t>Google Pro/Con XML and JSON:</a:t>
            </a:r>
          </a:p>
          <a:p>
            <a:pPr algn="ctr"/>
            <a:endParaRPr lang="en-US" altLang="en-US" sz="3600" b="1" dirty="0" smtClean="0">
              <a:solidFill>
                <a:srgbClr val="0070C0"/>
              </a:solidFill>
              <a:latin typeface="+mn-lt"/>
              <a:ea typeface="Corbel" charset="0"/>
              <a:cs typeface="Corbel" charset="0"/>
            </a:endParaRPr>
          </a:p>
          <a:p>
            <a:pPr algn="ctr"/>
            <a:r>
              <a:rPr lang="en-US" altLang="en-US" sz="3600" b="1" dirty="0" smtClean="0">
                <a:solidFill>
                  <a:srgbClr val="0070C0"/>
                </a:solidFill>
                <a:latin typeface="+mn-lt"/>
                <a:ea typeface="Corbel" charset="0"/>
                <a:cs typeface="Corbel" charset="0"/>
              </a:rPr>
              <a:t>What are some pro’s to using XML?</a:t>
            </a:r>
          </a:p>
          <a:p>
            <a:pPr algn="ctr"/>
            <a:r>
              <a:rPr lang="en-US" altLang="en-US" sz="3600" b="1" dirty="0" smtClean="0">
                <a:solidFill>
                  <a:srgbClr val="0070C0"/>
                </a:solidFill>
                <a:latin typeface="+mn-lt"/>
                <a:ea typeface="Corbel" charset="0"/>
                <a:cs typeface="Corbel" charset="0"/>
              </a:rPr>
              <a:t>What are some con’s to using XML?</a:t>
            </a:r>
          </a:p>
          <a:p>
            <a:pPr algn="ctr"/>
            <a:r>
              <a:rPr lang="en-US" altLang="en-US" sz="3600" b="1" dirty="0" smtClean="0">
                <a:solidFill>
                  <a:srgbClr val="0070C0"/>
                </a:solidFill>
                <a:latin typeface="+mn-lt"/>
                <a:ea typeface="Corbel" charset="0"/>
                <a:cs typeface="Corbel" charset="0"/>
              </a:rPr>
              <a:t>What are some pro’s to using JSON?</a:t>
            </a:r>
          </a:p>
          <a:p>
            <a:pPr algn="ctr"/>
            <a:r>
              <a:rPr lang="en-US" altLang="en-US" sz="3600" b="1" dirty="0" smtClean="0">
                <a:solidFill>
                  <a:srgbClr val="0070C0"/>
                </a:solidFill>
                <a:latin typeface="+mn-lt"/>
                <a:ea typeface="Corbel" charset="0"/>
                <a:cs typeface="Corbel" charset="0"/>
              </a:rPr>
              <a:t>What are some con’s to using JSON?</a:t>
            </a:r>
          </a:p>
        </p:txBody>
      </p:sp>
    </p:spTree>
    <p:extLst>
      <p:ext uri="{BB962C8B-B14F-4D97-AF65-F5344CB8AC3E}">
        <p14:creationId xmlns:p14="http://schemas.microsoft.com/office/powerpoint/2010/main" val="973515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xfrm>
            <a:off x="0" y="228600"/>
            <a:ext cx="12192000" cy="609600"/>
          </a:xfrm>
        </p:spPr>
        <p:txBody>
          <a:bodyPr>
            <a:normAutofit fontScale="90000"/>
          </a:bodyPr>
          <a:lstStyle/>
          <a:p>
            <a:pPr>
              <a:defRPr/>
            </a:pPr>
            <a:r>
              <a:rPr lang="en-US" altLang="en-US" sz="2800" dirty="0">
                <a:solidFill>
                  <a:schemeClr val="tx1">
                    <a:lumMod val="75000"/>
                    <a:lumOff val="25000"/>
                  </a:schemeClr>
                </a:solidFill>
              </a:rPr>
              <a:t/>
            </a:r>
            <a:br>
              <a:rPr lang="en-US" altLang="en-US" sz="2800" dirty="0">
                <a:solidFill>
                  <a:schemeClr val="tx1">
                    <a:lumMod val="75000"/>
                    <a:lumOff val="25000"/>
                  </a:schemeClr>
                </a:solidFill>
              </a:rPr>
            </a:br>
            <a:r>
              <a:rPr lang="en-US" altLang="en-US">
                <a:solidFill>
                  <a:schemeClr val="tx1">
                    <a:lumMod val="75000"/>
                    <a:lumOff val="25000"/>
                  </a:schemeClr>
                </a:solidFill>
              </a:rPr>
              <a:t> </a:t>
            </a:r>
            <a:r>
              <a:rPr lang="en-US" altLang="en-US" sz="4900" smtClean="0">
                <a:solidFill>
                  <a:schemeClr val="tx1">
                    <a:lumMod val="75000"/>
                    <a:lumOff val="25000"/>
                  </a:schemeClr>
                </a:solidFill>
              </a:rPr>
              <a:t>Should I use SOAP or REST Services?</a:t>
            </a:r>
            <a:endParaRPr lang="en-US" altLang="en-US" sz="4900" dirty="0">
              <a:solidFill>
                <a:schemeClr val="tx1">
                  <a:lumMod val="75000"/>
                  <a:lumOff val="25000"/>
                </a:schemeClr>
              </a:solidFill>
            </a:endParaRPr>
          </a:p>
        </p:txBody>
      </p:sp>
      <p:sp>
        <p:nvSpPr>
          <p:cNvPr id="6861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Arial" charset="0"/>
              </a:rPr>
              <a:t>1-</a:t>
            </a:r>
            <a:fld id="{BC5ADB4C-6DE8-AE45-A7FF-9097646A833F}" type="slidenum">
              <a:rPr lang="en-US" altLang="en-US" sz="1000">
                <a:latin typeface="Arial" charset="0"/>
              </a:rPr>
              <a:pPr/>
              <a:t>45</a:t>
            </a:fld>
            <a:endParaRPr lang="en-US" altLang="en-US" sz="1000">
              <a:latin typeface="Arial" charset="0"/>
            </a:endParaRPr>
          </a:p>
        </p:txBody>
      </p:sp>
      <p:sp>
        <p:nvSpPr>
          <p:cNvPr id="5" name="Rectangle 4"/>
          <p:cNvSpPr>
            <a:spLocks noChangeArrowheads="1"/>
          </p:cNvSpPr>
          <p:nvPr/>
        </p:nvSpPr>
        <p:spPr bwMode="auto">
          <a:xfrm>
            <a:off x="337750" y="1219200"/>
            <a:ext cx="1174775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800100" indent="-34290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342900" indent="-342900">
              <a:buFont typeface="Arial" charset="0"/>
              <a:buChar char="•"/>
            </a:pPr>
            <a:r>
              <a:rPr lang="en-US" altLang="en-US" sz="3200" dirty="0" smtClean="0">
                <a:latin typeface="+mn-lt"/>
                <a:ea typeface="Corbel" charset="0"/>
                <a:cs typeface="Corbel" charset="0"/>
              </a:rPr>
              <a:t>SOAP is defined by a W3C industry standard. </a:t>
            </a:r>
          </a:p>
          <a:p>
            <a:pPr marL="342900" indent="-342900">
              <a:buFont typeface="Arial" charset="0"/>
              <a:buChar char="•"/>
            </a:pPr>
            <a:r>
              <a:rPr lang="en-US" altLang="en-US" sz="3200" dirty="0" smtClean="0">
                <a:latin typeface="+mn-lt"/>
                <a:ea typeface="Corbel" charset="0"/>
                <a:cs typeface="Corbel" charset="0"/>
              </a:rPr>
              <a:t>JAX-WS is an implementation that supports this standard using </a:t>
            </a:r>
            <a:r>
              <a:rPr lang="en-US" altLang="en-US" sz="3200" dirty="0">
                <a:latin typeface="+mn-lt"/>
                <a:ea typeface="Corbel" charset="0"/>
                <a:cs typeface="Corbel" charset="0"/>
              </a:rPr>
              <a:t>HTTP, SOAP, and WSDL</a:t>
            </a:r>
            <a:r>
              <a:rPr lang="en-US" altLang="en-US" sz="3200" dirty="0" smtClean="0">
                <a:latin typeface="+mn-lt"/>
                <a:ea typeface="Corbel" charset="0"/>
                <a:cs typeface="Corbel" charset="0"/>
              </a:rPr>
              <a:t>.</a:t>
            </a:r>
          </a:p>
          <a:p>
            <a:pPr marL="342900" indent="-342900">
              <a:buFont typeface="Arial" charset="0"/>
              <a:buChar char="•"/>
            </a:pPr>
            <a:r>
              <a:rPr lang="en-US" altLang="en-US" sz="3200" dirty="0" smtClean="0">
                <a:latin typeface="+mn-lt"/>
                <a:ea typeface="Corbel" charset="0"/>
                <a:cs typeface="Corbel" charset="0"/>
              </a:rPr>
              <a:t>SOAP API’s are driven by an Interface defined in WSDL.</a:t>
            </a:r>
          </a:p>
          <a:p>
            <a:pPr marL="342900" indent="-342900">
              <a:buFont typeface="Arial" charset="0"/>
              <a:buChar char="•"/>
            </a:pPr>
            <a:r>
              <a:rPr lang="en-US" altLang="en-US" sz="3200" dirty="0" smtClean="0">
                <a:latin typeface="+mn-lt"/>
                <a:ea typeface="Corbel" charset="0"/>
                <a:cs typeface="Corbel" charset="0"/>
              </a:rPr>
              <a:t>SOAP many features: Security, Transactions, Sync/</a:t>
            </a:r>
            <a:r>
              <a:rPr lang="en-US" altLang="en-US" sz="3200" dirty="0" err="1" smtClean="0">
                <a:latin typeface="+mn-lt"/>
                <a:ea typeface="Corbel" charset="0"/>
                <a:cs typeface="Corbel" charset="0"/>
              </a:rPr>
              <a:t>Async</a:t>
            </a:r>
            <a:r>
              <a:rPr lang="en-US" altLang="en-US" sz="3200" dirty="0" smtClean="0">
                <a:latin typeface="+mn-lt"/>
                <a:ea typeface="Corbel" charset="0"/>
                <a:cs typeface="Corbel" charset="0"/>
              </a:rPr>
              <a:t>, etc.</a:t>
            </a:r>
          </a:p>
          <a:p>
            <a:pPr marL="342900" indent="-342900">
              <a:buFont typeface="Arial" charset="0"/>
              <a:buChar char="•"/>
            </a:pPr>
            <a:r>
              <a:rPr lang="en-US" altLang="en-US" sz="3200" dirty="0" smtClean="0">
                <a:latin typeface="+mn-lt"/>
                <a:ea typeface="Corbel" charset="0"/>
                <a:cs typeface="Corbel" charset="0"/>
              </a:rPr>
              <a:t>REST is lightweight and simple.</a:t>
            </a:r>
          </a:p>
          <a:p>
            <a:pPr marL="342900" indent="-342900">
              <a:buFont typeface="Arial" charset="0"/>
              <a:buChar char="•"/>
            </a:pPr>
            <a:r>
              <a:rPr lang="en-US" altLang="en-US" sz="3200" dirty="0" smtClean="0">
                <a:latin typeface="+mn-lt"/>
                <a:ea typeface="Corbel" charset="0"/>
                <a:cs typeface="Corbel" charset="0"/>
              </a:rPr>
              <a:t>REST consumes far fewer server resources.</a:t>
            </a:r>
          </a:p>
          <a:p>
            <a:pPr marL="342900" indent="-342900">
              <a:buFont typeface="Arial" charset="0"/>
              <a:buChar char="•"/>
            </a:pPr>
            <a:r>
              <a:rPr lang="en-US" altLang="en-US" sz="3200" dirty="0" smtClean="0">
                <a:latin typeface="+mn-lt"/>
                <a:ea typeface="Corbel" charset="0"/>
                <a:cs typeface="Corbel" charset="0"/>
              </a:rPr>
              <a:t>REST Services can be secured with secure tokens or HTTP Basic Authentication. </a:t>
            </a:r>
          </a:p>
        </p:txBody>
      </p:sp>
      <p:sp>
        <p:nvSpPr>
          <p:cNvPr id="6" name="TextBox 5"/>
          <p:cNvSpPr txBox="1"/>
          <p:nvPr/>
        </p:nvSpPr>
        <p:spPr>
          <a:xfrm>
            <a:off x="0" y="5539729"/>
            <a:ext cx="12192000" cy="523220"/>
          </a:xfrm>
          <a:prstGeom prst="rect">
            <a:avLst/>
          </a:prstGeom>
          <a:noFill/>
        </p:spPr>
        <p:txBody>
          <a:bodyPr wrap="square" rtlCol="0">
            <a:spAutoFit/>
          </a:bodyPr>
          <a:lstStyle/>
          <a:p>
            <a:pPr algn="ctr"/>
            <a:r>
              <a:rPr lang="en-US" sz="2800" b="1" dirty="0" smtClean="0">
                <a:solidFill>
                  <a:srgbClr val="0070C0"/>
                </a:solidFill>
              </a:rPr>
              <a:t>Many companies now use REST Services because it is simpler and lightweight.</a:t>
            </a:r>
            <a:endParaRPr lang="en-US" sz="2800" b="1" dirty="0">
              <a:solidFill>
                <a:srgbClr val="0070C0"/>
              </a:solidFill>
            </a:endParaRPr>
          </a:p>
        </p:txBody>
      </p:sp>
    </p:spTree>
    <p:extLst>
      <p:ext uri="{BB962C8B-B14F-4D97-AF65-F5344CB8AC3E}">
        <p14:creationId xmlns:p14="http://schemas.microsoft.com/office/powerpoint/2010/main" val="38389015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0"/>
            <a:ext cx="10972800" cy="1143000"/>
          </a:xfrm>
        </p:spPr>
        <p:txBody>
          <a:bodyPr/>
          <a:lstStyle/>
          <a:p>
            <a:pPr>
              <a:defRPr/>
            </a:pPr>
            <a:r>
              <a:rPr lang="en-US" dirty="0" smtClean="0">
                <a:solidFill>
                  <a:schemeClr val="tx1">
                    <a:lumMod val="75000"/>
                    <a:lumOff val="25000"/>
                  </a:schemeClr>
                </a:solidFill>
              </a:rPr>
              <a:t>In-Class Activity</a:t>
            </a:r>
            <a:endParaRPr lang="en-US" dirty="0">
              <a:solidFill>
                <a:schemeClr val="tx1">
                  <a:lumMod val="75000"/>
                  <a:lumOff val="25000"/>
                </a:schemeClr>
              </a:solidFill>
            </a:endParaRPr>
          </a:p>
        </p:txBody>
      </p:sp>
      <p:sp>
        <p:nvSpPr>
          <p:cNvPr id="7" name="Content Placeholder 2"/>
          <p:cNvSpPr>
            <a:spLocks noGrp="1"/>
          </p:cNvSpPr>
          <p:nvPr>
            <p:ph idx="1"/>
          </p:nvPr>
        </p:nvSpPr>
        <p:spPr>
          <a:xfrm>
            <a:off x="0" y="1143001"/>
            <a:ext cx="12191999" cy="5078948"/>
          </a:xfrm>
        </p:spPr>
        <p:txBody>
          <a:bodyPr>
            <a:normAutofit/>
          </a:bodyPr>
          <a:lstStyle/>
          <a:p>
            <a:pPr marL="0" indent="0" algn="ctr">
              <a:buNone/>
            </a:pPr>
            <a:r>
              <a:rPr lang="en-US" sz="4400" dirty="0" smtClean="0">
                <a:latin typeface="+mn-lt"/>
              </a:rPr>
              <a:t>Build a SOAP Service using JAX-WS!</a:t>
            </a:r>
          </a:p>
          <a:p>
            <a:pPr marL="514350" indent="-514350">
              <a:buFont typeface="+mj-lt"/>
              <a:buAutoNum type="arabicPeriod"/>
            </a:pPr>
            <a:r>
              <a:rPr lang="en-US" sz="3200" b="0" dirty="0" smtClean="0">
                <a:latin typeface="+mn-lt"/>
              </a:rPr>
              <a:t>Complete the </a:t>
            </a:r>
            <a:r>
              <a:rPr lang="en-US" sz="3200" b="0" dirty="0">
                <a:latin typeface="+mn-lt"/>
              </a:rPr>
              <a:t>In-Class Activity </a:t>
            </a:r>
            <a:r>
              <a:rPr lang="en-US" sz="3200" b="0" dirty="0" smtClean="0">
                <a:latin typeface="+mn-lt"/>
              </a:rPr>
              <a:t>#5b </a:t>
            </a:r>
            <a:r>
              <a:rPr lang="en-US" sz="3200" b="0" dirty="0">
                <a:latin typeface="+mn-lt"/>
              </a:rPr>
              <a:t>that I posted in an Announcement. </a:t>
            </a:r>
            <a:endParaRPr lang="en-US" sz="3200" b="0" dirty="0" smtClean="0">
              <a:latin typeface="+mn-lt"/>
            </a:endParaRPr>
          </a:p>
          <a:p>
            <a:pPr marL="914400" lvl="1" indent="-514350"/>
            <a:r>
              <a:rPr lang="en-US" b="0" dirty="0" smtClean="0">
                <a:latin typeface="+mn-lt"/>
              </a:rPr>
              <a:t>Create a JAX-WS compliant SOAP Service.</a:t>
            </a:r>
          </a:p>
        </p:txBody>
      </p:sp>
    </p:spTree>
    <p:extLst>
      <p:ext uri="{BB962C8B-B14F-4D97-AF65-F5344CB8AC3E}">
        <p14:creationId xmlns:p14="http://schemas.microsoft.com/office/powerpoint/2010/main" val="2036168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0"/>
            <a:ext cx="10972800" cy="1143000"/>
          </a:xfrm>
        </p:spPr>
        <p:txBody>
          <a:bodyPr/>
          <a:lstStyle/>
          <a:p>
            <a:pPr>
              <a:defRPr/>
            </a:pPr>
            <a:r>
              <a:rPr lang="en-US" dirty="0" smtClean="0">
                <a:solidFill>
                  <a:schemeClr val="tx1">
                    <a:lumMod val="75000"/>
                    <a:lumOff val="25000"/>
                  </a:schemeClr>
                </a:solidFill>
              </a:rPr>
              <a:t>In-Class Activity</a:t>
            </a:r>
            <a:endParaRPr lang="en-US" dirty="0">
              <a:solidFill>
                <a:schemeClr val="tx1">
                  <a:lumMod val="75000"/>
                  <a:lumOff val="25000"/>
                </a:schemeClr>
              </a:solidFill>
            </a:endParaRPr>
          </a:p>
        </p:txBody>
      </p:sp>
      <p:sp>
        <p:nvSpPr>
          <p:cNvPr id="7" name="Content Placeholder 2"/>
          <p:cNvSpPr>
            <a:spLocks noGrp="1"/>
          </p:cNvSpPr>
          <p:nvPr>
            <p:ph idx="1"/>
          </p:nvPr>
        </p:nvSpPr>
        <p:spPr>
          <a:xfrm>
            <a:off x="0" y="1143001"/>
            <a:ext cx="12191999" cy="5078948"/>
          </a:xfrm>
        </p:spPr>
        <p:txBody>
          <a:bodyPr>
            <a:normAutofit/>
          </a:bodyPr>
          <a:lstStyle/>
          <a:p>
            <a:pPr marL="0" indent="0" algn="ctr">
              <a:buNone/>
            </a:pPr>
            <a:r>
              <a:rPr lang="en-US" sz="4400" dirty="0" smtClean="0">
                <a:latin typeface="+mn-lt"/>
              </a:rPr>
              <a:t>Work on Project!</a:t>
            </a:r>
          </a:p>
          <a:p>
            <a:pPr marL="514350" indent="-514350">
              <a:buFont typeface="+mj-lt"/>
              <a:buAutoNum type="arabicPeriod"/>
            </a:pPr>
            <a:r>
              <a:rPr lang="en-US" sz="3200" b="0" dirty="0" smtClean="0">
                <a:latin typeface="+mn-lt"/>
              </a:rPr>
              <a:t>Spend this time to work on the Milestone Assignment. </a:t>
            </a:r>
          </a:p>
          <a:p>
            <a:pPr marL="914400" lvl="1" indent="-514350"/>
            <a:r>
              <a:rPr lang="en-US" b="0" dirty="0" smtClean="0">
                <a:latin typeface="+mn-lt"/>
              </a:rPr>
              <a:t>Design a REST Service API using 2 HTTP Verbs (HTTP GET and HTTP POST).</a:t>
            </a:r>
          </a:p>
          <a:p>
            <a:pPr marL="914400" lvl="1" indent="-514350"/>
            <a:r>
              <a:rPr lang="en-US" b="0" dirty="0" smtClean="0">
                <a:latin typeface="+mn-lt"/>
              </a:rPr>
              <a:t>Return JSON data format.</a:t>
            </a:r>
          </a:p>
          <a:p>
            <a:pPr marL="914400" lvl="1" indent="-514350"/>
            <a:r>
              <a:rPr lang="en-US" b="0" dirty="0" smtClean="0">
                <a:latin typeface="+mn-lt"/>
              </a:rPr>
              <a:t>Document your REST Service API.</a:t>
            </a:r>
          </a:p>
          <a:p>
            <a:pPr marL="1314450" lvl="2" indent="-514350"/>
            <a:r>
              <a:rPr lang="en-US" b="0" dirty="0" smtClean="0">
                <a:latin typeface="+mn-lt"/>
              </a:rPr>
              <a:t>What is your API URI?</a:t>
            </a:r>
          </a:p>
          <a:p>
            <a:pPr marL="1314450" lvl="2" indent="-514350"/>
            <a:r>
              <a:rPr lang="en-US" b="0" dirty="0" smtClean="0">
                <a:latin typeface="+mn-lt"/>
              </a:rPr>
              <a:t>What JSON do I get in return (document all name value pairs)?</a:t>
            </a:r>
          </a:p>
          <a:p>
            <a:pPr marL="1314450" lvl="2" indent="-514350"/>
            <a:r>
              <a:rPr lang="en-US" b="0" dirty="0" smtClean="0">
                <a:latin typeface="+mn-lt"/>
              </a:rPr>
              <a:t>What return error codes do I get in return?</a:t>
            </a:r>
          </a:p>
          <a:p>
            <a:pPr marL="914400" lvl="1" indent="-514350"/>
            <a:r>
              <a:rPr lang="en-US" b="0" dirty="0" smtClean="0">
                <a:latin typeface="+mn-lt"/>
              </a:rPr>
              <a:t>Test your REST Service using Postman.</a:t>
            </a:r>
          </a:p>
        </p:txBody>
      </p:sp>
    </p:spTree>
    <p:extLst>
      <p:ext uri="{BB962C8B-B14F-4D97-AF65-F5344CB8AC3E}">
        <p14:creationId xmlns:p14="http://schemas.microsoft.com/office/powerpoint/2010/main" val="1395741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Weekend Reminders</a:t>
            </a:r>
            <a:endParaRPr lang="en-US" dirty="0"/>
          </a:p>
        </p:txBody>
      </p:sp>
      <p:sp>
        <p:nvSpPr>
          <p:cNvPr id="3" name="Content Placeholder 2"/>
          <p:cNvSpPr>
            <a:spLocks noGrp="1"/>
          </p:cNvSpPr>
          <p:nvPr>
            <p:ph idx="1"/>
          </p:nvPr>
        </p:nvSpPr>
        <p:spPr/>
        <p:txBody>
          <a:bodyPr/>
          <a:lstStyle/>
          <a:p>
            <a:r>
              <a:rPr lang="en-US" b="0" dirty="0" smtClean="0">
                <a:latin typeface="+mn-lt"/>
              </a:rPr>
              <a:t>Continue to work on the design and code for your Milestone Project</a:t>
            </a:r>
            <a:r>
              <a:rPr lang="en-US" b="0" dirty="0">
                <a:latin typeface="+mn-lt"/>
              </a:rPr>
              <a:t>.</a:t>
            </a:r>
            <a:endParaRPr lang="en-US" b="0" dirty="0" smtClean="0">
              <a:latin typeface="+mn-lt"/>
            </a:endParaRPr>
          </a:p>
          <a:p>
            <a:r>
              <a:rPr lang="en-US" b="0" dirty="0" smtClean="0">
                <a:latin typeface="+mn-lt"/>
              </a:rPr>
              <a:t>Submit In-Class Activity #5b to the Main Forum.</a:t>
            </a:r>
          </a:p>
          <a:p>
            <a:pPr marL="0" indent="0">
              <a:buNone/>
            </a:pPr>
            <a:endParaRPr lang="en-US" dirty="0">
              <a:latin typeface="+mn-lt"/>
            </a:endParaRPr>
          </a:p>
          <a:p>
            <a:pPr marL="0" indent="0">
              <a:buNone/>
            </a:pPr>
            <a:endParaRPr lang="en-US" dirty="0" smtClean="0">
              <a:latin typeface="+mn-lt"/>
            </a:endParaRPr>
          </a:p>
          <a:p>
            <a:endParaRPr lang="en-US" dirty="0">
              <a:latin typeface="+mn-lt"/>
            </a:endParaRPr>
          </a:p>
        </p:txBody>
      </p:sp>
      <p:sp>
        <p:nvSpPr>
          <p:cNvPr id="4" name="TextBox 3"/>
          <p:cNvSpPr txBox="1"/>
          <p:nvPr/>
        </p:nvSpPr>
        <p:spPr>
          <a:xfrm>
            <a:off x="914401" y="3157963"/>
            <a:ext cx="9716876" cy="1815882"/>
          </a:xfrm>
          <a:prstGeom prst="rect">
            <a:avLst/>
          </a:prstGeom>
          <a:noFill/>
        </p:spPr>
        <p:txBody>
          <a:bodyPr wrap="square" rtlCol="0">
            <a:spAutoFit/>
          </a:bodyPr>
          <a:lstStyle/>
          <a:p>
            <a:r>
              <a:rPr lang="en-US" sz="2800" dirty="0" smtClean="0">
                <a:solidFill>
                  <a:srgbClr val="C00000"/>
                </a:solidFill>
              </a:rPr>
              <a:t>NOTE: You also need to complete In-Class Activity 5d.</a:t>
            </a:r>
          </a:p>
          <a:p>
            <a:r>
              <a:rPr lang="en-US" sz="2800" dirty="0" smtClean="0">
                <a:solidFill>
                  <a:srgbClr val="C00000"/>
                </a:solidFill>
              </a:rPr>
              <a:t>You need to design a REST API with a Christian World View theme.</a:t>
            </a:r>
          </a:p>
          <a:p>
            <a:r>
              <a:rPr lang="en-US" sz="2800" dirty="0" smtClean="0">
                <a:solidFill>
                  <a:srgbClr val="C00000"/>
                </a:solidFill>
              </a:rPr>
              <a:t>See the requirements in the In-Class Activity that was posted in an Announcement.</a:t>
            </a:r>
            <a:endParaRPr lang="en-US" sz="2800" dirty="0">
              <a:solidFill>
                <a:srgbClr val="C00000"/>
              </a:solidFill>
            </a:endParaRPr>
          </a:p>
        </p:txBody>
      </p:sp>
    </p:spTree>
    <p:extLst>
      <p:ext uri="{BB962C8B-B14F-4D97-AF65-F5344CB8AC3E}">
        <p14:creationId xmlns:p14="http://schemas.microsoft.com/office/powerpoint/2010/main" val="66527574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p:txBody>
          <a:bodyPr>
            <a:normAutofit/>
          </a:bodyPr>
          <a:lstStyle/>
          <a:p>
            <a:pPr>
              <a:defRPr/>
            </a:pPr>
            <a:r>
              <a:rPr lang="en-US" altLang="en-US" b="1" dirty="0">
                <a:solidFill>
                  <a:schemeClr val="tx1">
                    <a:lumMod val="75000"/>
                    <a:lumOff val="25000"/>
                  </a:schemeClr>
                </a:solidFill>
              </a:rPr>
              <a:t>Lectures for Topic </a:t>
            </a:r>
            <a:r>
              <a:rPr lang="en-US" altLang="en-US" b="1" dirty="0" smtClean="0">
                <a:solidFill>
                  <a:schemeClr val="tx1">
                    <a:lumMod val="75000"/>
                    <a:lumOff val="25000"/>
                  </a:schemeClr>
                </a:solidFill>
              </a:rPr>
              <a:t>5 – Week 3</a:t>
            </a:r>
            <a:endParaRPr lang="en-US" altLang="en-US" b="1" dirty="0">
              <a:solidFill>
                <a:schemeClr val="tx1">
                  <a:lumMod val="75000"/>
                  <a:lumOff val="25000"/>
                </a:schemeClr>
              </a:solidFill>
            </a:endParaRPr>
          </a:p>
        </p:txBody>
      </p:sp>
      <p:sp>
        <p:nvSpPr>
          <p:cNvPr id="2" name="Content Placeholder 1"/>
          <p:cNvSpPr>
            <a:spLocks noGrp="1"/>
          </p:cNvSpPr>
          <p:nvPr>
            <p:ph idx="1"/>
          </p:nvPr>
        </p:nvSpPr>
        <p:spPr>
          <a:xfrm>
            <a:off x="609600" y="1089765"/>
            <a:ext cx="10972800" cy="5363285"/>
          </a:xfrm>
        </p:spPr>
        <p:txBody>
          <a:bodyPr>
            <a:normAutofit/>
          </a:bodyPr>
          <a:lstStyle/>
          <a:p>
            <a:r>
              <a:rPr lang="en-US" altLang="en-US" dirty="0" smtClean="0">
                <a:solidFill>
                  <a:schemeClr val="tx1">
                    <a:lumMod val="75000"/>
                    <a:lumOff val="25000"/>
                  </a:schemeClr>
                </a:solidFill>
                <a:latin typeface="+mn-lt"/>
              </a:rPr>
              <a:t>Lectures:</a:t>
            </a:r>
          </a:p>
          <a:p>
            <a:pPr lvl="1"/>
            <a:r>
              <a:rPr lang="en-US" altLang="en-US" sz="2800" b="0" dirty="0" smtClean="0">
                <a:solidFill>
                  <a:schemeClr val="tx1">
                    <a:lumMod val="75000"/>
                    <a:lumOff val="25000"/>
                  </a:schemeClr>
                </a:solidFill>
                <a:latin typeface="+mn-lt"/>
              </a:rPr>
              <a:t>Integration Technologies:</a:t>
            </a:r>
          </a:p>
          <a:p>
            <a:pPr lvl="2"/>
            <a:r>
              <a:rPr lang="en-US" altLang="en-US" sz="2400" b="0" dirty="0" smtClean="0">
                <a:solidFill>
                  <a:schemeClr val="tx1">
                    <a:lumMod val="75000"/>
                    <a:lumOff val="25000"/>
                  </a:schemeClr>
                </a:solidFill>
                <a:latin typeface="+mn-lt"/>
              </a:rPr>
              <a:t>Messaging (JMS and MDB’s)</a:t>
            </a:r>
          </a:p>
          <a:p>
            <a:r>
              <a:rPr lang="en-US" altLang="en-US" dirty="0" smtClean="0">
                <a:solidFill>
                  <a:schemeClr val="tx1">
                    <a:lumMod val="75000"/>
                    <a:lumOff val="25000"/>
                  </a:schemeClr>
                </a:solidFill>
                <a:latin typeface="+mn-lt"/>
              </a:rPr>
              <a:t>Hands On:</a:t>
            </a:r>
          </a:p>
          <a:p>
            <a:pPr lvl="1"/>
            <a:r>
              <a:rPr lang="en-US" altLang="en-US" sz="2800" b="0" dirty="0" smtClean="0">
                <a:solidFill>
                  <a:schemeClr val="tx1">
                    <a:lumMod val="75000"/>
                    <a:lumOff val="25000"/>
                  </a:schemeClr>
                </a:solidFill>
                <a:latin typeface="+mn-lt"/>
              </a:rPr>
              <a:t>Design and implement a Message Service using JMS and MDB’s.</a:t>
            </a:r>
          </a:p>
          <a:p>
            <a:pPr marL="457200" lvl="1" indent="0">
              <a:buNone/>
            </a:pPr>
            <a:r>
              <a:rPr lang="en-US" altLang="en-US" dirty="0">
                <a:solidFill>
                  <a:schemeClr val="tx1">
                    <a:lumMod val="75000"/>
                    <a:lumOff val="25000"/>
                  </a:schemeClr>
                </a:solidFill>
                <a:latin typeface="+mn-lt"/>
              </a:rPr>
              <a:t/>
            </a:r>
            <a:br>
              <a:rPr lang="en-US" altLang="en-US" dirty="0">
                <a:solidFill>
                  <a:schemeClr val="tx1">
                    <a:lumMod val="75000"/>
                    <a:lumOff val="25000"/>
                  </a:schemeClr>
                </a:solidFill>
                <a:latin typeface="+mn-lt"/>
              </a:rPr>
            </a:br>
            <a:endParaRPr lang="en-US" dirty="0">
              <a:latin typeface="+mn-lt"/>
            </a:endParaRPr>
          </a:p>
        </p:txBody>
      </p:sp>
      <p:sp>
        <p:nvSpPr>
          <p:cNvPr id="368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000">
                <a:latin typeface="Arial" charset="0"/>
              </a:rPr>
              <a:t>1-</a:t>
            </a:r>
            <a:fld id="{286DBD0A-7DEB-6140-802E-763159A77376}" type="slidenum">
              <a:rPr lang="en-US" altLang="en-US" sz="1000">
                <a:latin typeface="Arial" charset="0"/>
              </a:rPr>
              <a:pPr/>
              <a:t>49</a:t>
            </a:fld>
            <a:endParaRPr lang="en-US" altLang="en-US" sz="1000">
              <a:latin typeface="Arial" charset="0"/>
            </a:endParaRPr>
          </a:p>
        </p:txBody>
      </p:sp>
    </p:spTree>
    <p:extLst>
      <p:ext uri="{BB962C8B-B14F-4D97-AF65-F5344CB8AC3E}">
        <p14:creationId xmlns:p14="http://schemas.microsoft.com/office/powerpoint/2010/main" val="125796396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Review Topic 5 Assignment Requirements</a:t>
            </a:r>
            <a:endParaRPr lang="en-US" dirty="0"/>
          </a:p>
        </p:txBody>
      </p:sp>
      <p:sp>
        <p:nvSpPr>
          <p:cNvPr id="4" name="Rectangle 3"/>
          <p:cNvSpPr txBox="1">
            <a:spLocks noChangeArrowheads="1"/>
          </p:cNvSpPr>
          <p:nvPr/>
        </p:nvSpPr>
        <p:spPr>
          <a:xfrm>
            <a:off x="1856682" y="1566224"/>
            <a:ext cx="9542003" cy="1984499"/>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altLang="en-US" sz="2800" dirty="0" smtClean="0"/>
              <a:t>Please pull up the Assignment #5 from the Announcement</a:t>
            </a:r>
          </a:p>
          <a:p>
            <a:pPr marL="457200" indent="-457200">
              <a:buAutoNum type="arabicPeriod"/>
            </a:pPr>
            <a:r>
              <a:rPr lang="en-US" altLang="en-US" dirty="0" smtClean="0"/>
              <a:t>Review the Requirements</a:t>
            </a:r>
          </a:p>
        </p:txBody>
      </p:sp>
      <p:sp>
        <p:nvSpPr>
          <p:cNvPr id="6" name="Rectangle 1"/>
          <p:cNvSpPr>
            <a:spLocks noChangeArrowheads="1"/>
          </p:cNvSpPr>
          <p:nvPr/>
        </p:nvSpPr>
        <p:spPr bwMode="auto">
          <a:xfrm>
            <a:off x="0" y="5532416"/>
            <a:ext cx="1219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628650" indent="-34290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algn="ctr"/>
            <a:r>
              <a:rPr lang="en-US" altLang="en-US" dirty="0">
                <a:solidFill>
                  <a:srgbClr val="0070C0"/>
                </a:solidFill>
                <a:latin typeface="Corbel" charset="0"/>
                <a:ea typeface="Corbel" charset="0"/>
                <a:cs typeface="Corbel" charset="0"/>
              </a:rPr>
              <a:t>The Class Project has </a:t>
            </a:r>
            <a:r>
              <a:rPr lang="en-US" altLang="en-US" dirty="0" smtClean="0">
                <a:solidFill>
                  <a:srgbClr val="0070C0"/>
                </a:solidFill>
                <a:latin typeface="Corbel" charset="0"/>
                <a:ea typeface="Corbel" charset="0"/>
                <a:cs typeface="Corbel" charset="0"/>
              </a:rPr>
              <a:t>changed. Please pull up the Project Requirements from the Assignment.</a:t>
            </a:r>
            <a:endParaRPr lang="en-US" altLang="en-US" dirty="0">
              <a:solidFill>
                <a:srgbClr val="0070C0"/>
              </a:solidFill>
              <a:latin typeface="Corbel" charset="0"/>
              <a:ea typeface="Corbel" charset="0"/>
              <a:cs typeface="Corbel" charset="0"/>
            </a:endParaRPr>
          </a:p>
        </p:txBody>
      </p:sp>
    </p:spTree>
    <p:extLst>
      <p:ext uri="{BB962C8B-B14F-4D97-AF65-F5344CB8AC3E}">
        <p14:creationId xmlns:p14="http://schemas.microsoft.com/office/powerpoint/2010/main" val="396022760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027" y="1913968"/>
            <a:ext cx="10972800" cy="1143000"/>
          </a:xfrm>
        </p:spPr>
        <p:txBody>
          <a:bodyPr>
            <a:normAutofit/>
          </a:bodyPr>
          <a:lstStyle/>
          <a:p>
            <a:r>
              <a:rPr lang="en-US" dirty="0" smtClean="0"/>
              <a:t>Introduction to the Message Based Services</a:t>
            </a:r>
            <a:endParaRPr lang="en-US" dirty="0"/>
          </a:p>
        </p:txBody>
      </p:sp>
    </p:spTree>
    <p:extLst>
      <p:ext uri="{BB962C8B-B14F-4D97-AF65-F5344CB8AC3E}">
        <p14:creationId xmlns:p14="http://schemas.microsoft.com/office/powerpoint/2010/main" val="49649312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title"/>
          </p:nvPr>
        </p:nvSpPr>
        <p:spPr>
          <a:xfrm>
            <a:off x="181232" y="315686"/>
            <a:ext cx="11673017" cy="685800"/>
          </a:xfrm>
        </p:spPr>
        <p:txBody>
          <a:bodyPr>
            <a:noAutofit/>
          </a:bodyPr>
          <a:lstStyle/>
          <a:p>
            <a:pPr eaLnBrk="1" hangingPunct="1"/>
            <a:r>
              <a:rPr lang="en-US" altLang="en-US" dirty="0" smtClean="0"/>
              <a:t>What is Messaging?</a:t>
            </a:r>
            <a:endParaRPr lang="en-US" altLang="en-US" baseline="-25000" dirty="0"/>
          </a:p>
        </p:txBody>
      </p:sp>
      <p:sp>
        <p:nvSpPr>
          <p:cNvPr id="30724" name="Rectangle 1"/>
          <p:cNvSpPr>
            <a:spLocks noChangeArrowheads="1"/>
          </p:cNvSpPr>
          <p:nvPr/>
        </p:nvSpPr>
        <p:spPr bwMode="auto">
          <a:xfrm>
            <a:off x="337751" y="1219200"/>
            <a:ext cx="593242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800100" indent="-34290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342900" indent="-342900">
              <a:buFont typeface="Arial" charset="0"/>
              <a:buChar char="•"/>
            </a:pPr>
            <a:r>
              <a:rPr lang="en-US" altLang="en-US" dirty="0">
                <a:latin typeface="+mn-lt"/>
                <a:ea typeface="Corbel" charset="0"/>
                <a:cs typeface="Corbel" charset="0"/>
              </a:rPr>
              <a:t>Messaging is a method of communication between software components or applications. </a:t>
            </a:r>
            <a:endParaRPr lang="en-US" altLang="en-US" dirty="0" smtClean="0">
              <a:latin typeface="+mn-lt"/>
              <a:ea typeface="Corbel" charset="0"/>
              <a:cs typeface="Corbel" charset="0"/>
            </a:endParaRPr>
          </a:p>
          <a:p>
            <a:pPr marL="342900" indent="-342900">
              <a:buFont typeface="Arial" charset="0"/>
              <a:buChar char="•"/>
            </a:pPr>
            <a:r>
              <a:rPr lang="en-US" altLang="en-US" dirty="0" smtClean="0">
                <a:latin typeface="+mn-lt"/>
                <a:ea typeface="Corbel" charset="0"/>
                <a:cs typeface="Corbel" charset="0"/>
              </a:rPr>
              <a:t>A </a:t>
            </a:r>
            <a:r>
              <a:rPr lang="en-US" altLang="en-US" dirty="0">
                <a:latin typeface="+mn-lt"/>
                <a:ea typeface="Corbel" charset="0"/>
                <a:cs typeface="Corbel" charset="0"/>
              </a:rPr>
              <a:t>messaging client can send messages to, and receive messages from, any other client. Each client connects to a messaging agent that provides facilities for creating, sending, receiving, and reading </a:t>
            </a:r>
            <a:r>
              <a:rPr lang="en-US" altLang="en-US" dirty="0" smtClean="0">
                <a:latin typeface="+mn-lt"/>
                <a:ea typeface="Corbel" charset="0"/>
                <a:cs typeface="Corbel" charset="0"/>
              </a:rPr>
              <a:t>messages.</a:t>
            </a:r>
          </a:p>
          <a:p>
            <a:pPr marL="342900" indent="-342900">
              <a:buFont typeface="Arial" charset="0"/>
              <a:buChar char="•"/>
            </a:pPr>
            <a:r>
              <a:rPr lang="en-US" altLang="en-US" dirty="0">
                <a:latin typeface="+mn-lt"/>
                <a:ea typeface="Corbel" charset="0"/>
                <a:cs typeface="Corbel" charset="0"/>
              </a:rPr>
              <a:t>Messaging enables distributed communication that is </a:t>
            </a:r>
            <a:r>
              <a:rPr lang="en-US" altLang="en-US" u="sng" dirty="0">
                <a:latin typeface="+mn-lt"/>
                <a:ea typeface="Corbel" charset="0"/>
                <a:cs typeface="Corbel" charset="0"/>
              </a:rPr>
              <a:t>loosely </a:t>
            </a:r>
            <a:r>
              <a:rPr lang="en-US" altLang="en-US" u="sng" dirty="0" smtClean="0">
                <a:latin typeface="+mn-lt"/>
                <a:ea typeface="Corbel" charset="0"/>
                <a:cs typeface="Corbel" charset="0"/>
              </a:rPr>
              <a:t>coupled</a:t>
            </a:r>
            <a:r>
              <a:rPr lang="en-US" altLang="en-US" dirty="0" smtClean="0">
                <a:latin typeface="+mn-lt"/>
                <a:ea typeface="Corbel" charset="0"/>
                <a:cs typeface="Corbel" charset="0"/>
              </a:rPr>
              <a:t>.</a:t>
            </a:r>
          </a:p>
          <a:p>
            <a:pPr marL="342900" indent="-342900">
              <a:buFont typeface="Arial" charset="0"/>
              <a:buChar char="•"/>
            </a:pPr>
            <a:r>
              <a:rPr lang="en-US" altLang="en-US" dirty="0" smtClean="0">
                <a:latin typeface="+mn-lt"/>
                <a:ea typeface="Corbel" charset="0"/>
                <a:cs typeface="Corbel" charset="0"/>
              </a:rPr>
              <a:t>Integration is therefore achieved by sending </a:t>
            </a:r>
            <a:r>
              <a:rPr lang="en-US" altLang="en-US" u="sng" dirty="0" smtClean="0">
                <a:latin typeface="+mn-lt"/>
                <a:ea typeface="Corbel" charset="0"/>
                <a:cs typeface="Corbel" charset="0"/>
              </a:rPr>
              <a:t>asynchronous</a:t>
            </a:r>
            <a:r>
              <a:rPr lang="en-US" altLang="en-US" dirty="0" smtClean="0">
                <a:latin typeface="+mn-lt"/>
                <a:ea typeface="Corbel" charset="0"/>
                <a:cs typeface="Corbel" charset="0"/>
              </a:rPr>
              <a:t> messages between each other. </a:t>
            </a:r>
          </a:p>
        </p:txBody>
      </p:sp>
      <p:sp>
        <p:nvSpPr>
          <p:cNvPr id="2" name="Rectangle 1"/>
          <p:cNvSpPr/>
          <p:nvPr/>
        </p:nvSpPr>
        <p:spPr>
          <a:xfrm>
            <a:off x="6172278" y="1746121"/>
            <a:ext cx="2090057" cy="26474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842569" y="1741714"/>
            <a:ext cx="2090057" cy="26474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172277" y="1754831"/>
            <a:ext cx="2090057" cy="369332"/>
          </a:xfrm>
          <a:prstGeom prst="rect">
            <a:avLst/>
          </a:prstGeom>
          <a:noFill/>
        </p:spPr>
        <p:txBody>
          <a:bodyPr wrap="square" rtlCol="0">
            <a:spAutoFit/>
          </a:bodyPr>
          <a:lstStyle/>
          <a:p>
            <a:pPr algn="ctr"/>
            <a:r>
              <a:rPr lang="en-US" dirty="0" smtClean="0"/>
              <a:t>Your Application</a:t>
            </a:r>
            <a:endParaRPr lang="en-US" dirty="0"/>
          </a:p>
        </p:txBody>
      </p:sp>
      <p:sp>
        <p:nvSpPr>
          <p:cNvPr id="9" name="TextBox 8"/>
          <p:cNvSpPr txBox="1"/>
          <p:nvPr/>
        </p:nvSpPr>
        <p:spPr>
          <a:xfrm>
            <a:off x="9842569" y="1744285"/>
            <a:ext cx="2090057" cy="646331"/>
          </a:xfrm>
          <a:prstGeom prst="rect">
            <a:avLst/>
          </a:prstGeom>
          <a:noFill/>
        </p:spPr>
        <p:txBody>
          <a:bodyPr wrap="square" rtlCol="0">
            <a:spAutoFit/>
          </a:bodyPr>
          <a:lstStyle/>
          <a:p>
            <a:pPr algn="ctr"/>
            <a:r>
              <a:rPr lang="en-US" dirty="0" smtClean="0"/>
              <a:t>Another Application or System</a:t>
            </a:r>
            <a:endParaRPr lang="en-US" dirty="0"/>
          </a:p>
        </p:txBody>
      </p:sp>
      <p:sp>
        <p:nvSpPr>
          <p:cNvPr id="4" name="Rectangle 3"/>
          <p:cNvSpPr/>
          <p:nvPr/>
        </p:nvSpPr>
        <p:spPr>
          <a:xfrm>
            <a:off x="6207114" y="2773732"/>
            <a:ext cx="1994261" cy="38317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Business Service</a:t>
            </a:r>
            <a:endParaRPr lang="en-US" dirty="0">
              <a:solidFill>
                <a:schemeClr val="tx1"/>
              </a:solidFill>
            </a:endParaRPr>
          </a:p>
        </p:txBody>
      </p:sp>
      <p:sp>
        <p:nvSpPr>
          <p:cNvPr id="11" name="Rectangle 10"/>
          <p:cNvSpPr/>
          <p:nvPr/>
        </p:nvSpPr>
        <p:spPr>
          <a:xfrm>
            <a:off x="9894824" y="2764972"/>
            <a:ext cx="1994261" cy="38317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Business Service</a:t>
            </a:r>
            <a:endParaRPr lang="en-US" dirty="0">
              <a:solidFill>
                <a:schemeClr val="tx1"/>
              </a:solidFill>
            </a:endParaRPr>
          </a:p>
        </p:txBody>
      </p:sp>
      <p:cxnSp>
        <p:nvCxnSpPr>
          <p:cNvPr id="10" name="Straight Connector 9"/>
          <p:cNvCxnSpPr>
            <a:stCxn id="4" idx="3"/>
          </p:cNvCxnSpPr>
          <p:nvPr/>
        </p:nvCxnSpPr>
        <p:spPr>
          <a:xfrm>
            <a:off x="8201375" y="2965321"/>
            <a:ext cx="269966"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8471341" y="2882589"/>
            <a:ext cx="156754" cy="165463"/>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9481166" y="2973975"/>
            <a:ext cx="41365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9481166" y="2891243"/>
            <a:ext cx="156754" cy="165463"/>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8262335" y="2557096"/>
            <a:ext cx="522514" cy="338554"/>
          </a:xfrm>
          <a:prstGeom prst="rect">
            <a:avLst/>
          </a:prstGeom>
          <a:noFill/>
        </p:spPr>
        <p:txBody>
          <a:bodyPr wrap="square" rtlCol="0">
            <a:spAutoFit/>
          </a:bodyPr>
          <a:lstStyle/>
          <a:p>
            <a:pPr algn="ctr"/>
            <a:r>
              <a:rPr lang="en-US" sz="1600" b="1" dirty="0" smtClean="0">
                <a:solidFill>
                  <a:srgbClr val="00B050"/>
                </a:solidFill>
              </a:rPr>
              <a:t>API</a:t>
            </a:r>
            <a:endParaRPr lang="en-US" sz="1600" b="1" dirty="0">
              <a:solidFill>
                <a:srgbClr val="00B050"/>
              </a:solidFill>
            </a:endParaRPr>
          </a:p>
        </p:txBody>
      </p:sp>
      <p:sp>
        <p:nvSpPr>
          <p:cNvPr id="19" name="TextBox 18"/>
          <p:cNvSpPr txBox="1"/>
          <p:nvPr/>
        </p:nvSpPr>
        <p:spPr>
          <a:xfrm>
            <a:off x="9285220" y="2569568"/>
            <a:ext cx="522514" cy="338554"/>
          </a:xfrm>
          <a:prstGeom prst="rect">
            <a:avLst/>
          </a:prstGeom>
          <a:noFill/>
        </p:spPr>
        <p:txBody>
          <a:bodyPr wrap="square" rtlCol="0">
            <a:spAutoFit/>
          </a:bodyPr>
          <a:lstStyle/>
          <a:p>
            <a:pPr algn="ctr"/>
            <a:r>
              <a:rPr lang="en-US" sz="1600" b="1" dirty="0" smtClean="0">
                <a:solidFill>
                  <a:srgbClr val="00B050"/>
                </a:solidFill>
              </a:rPr>
              <a:t>API</a:t>
            </a:r>
            <a:endParaRPr lang="en-US" sz="1600" b="1" dirty="0">
              <a:solidFill>
                <a:srgbClr val="00B050"/>
              </a:solidFill>
            </a:endParaRPr>
          </a:p>
        </p:txBody>
      </p:sp>
      <p:sp>
        <p:nvSpPr>
          <p:cNvPr id="18" name="TextBox 17"/>
          <p:cNvSpPr txBox="1"/>
          <p:nvPr/>
        </p:nvSpPr>
        <p:spPr>
          <a:xfrm>
            <a:off x="8228653" y="3156910"/>
            <a:ext cx="1714329" cy="1200329"/>
          </a:xfrm>
          <a:prstGeom prst="rect">
            <a:avLst/>
          </a:prstGeom>
          <a:noFill/>
        </p:spPr>
        <p:txBody>
          <a:bodyPr wrap="square" rtlCol="0">
            <a:spAutoFit/>
          </a:bodyPr>
          <a:lstStyle/>
          <a:p>
            <a:pPr algn="ctr"/>
            <a:r>
              <a:rPr lang="en-US" b="1" dirty="0" smtClean="0">
                <a:solidFill>
                  <a:srgbClr val="0070C0"/>
                </a:solidFill>
              </a:rPr>
              <a:t>Integration</a:t>
            </a:r>
          </a:p>
          <a:p>
            <a:pPr algn="ctr"/>
            <a:r>
              <a:rPr lang="en-US" b="1" dirty="0">
                <a:solidFill>
                  <a:srgbClr val="0070C0"/>
                </a:solidFill>
              </a:rPr>
              <a:t>b</a:t>
            </a:r>
            <a:r>
              <a:rPr lang="en-US" b="1" dirty="0" smtClean="0">
                <a:solidFill>
                  <a:srgbClr val="0070C0"/>
                </a:solidFill>
              </a:rPr>
              <a:t>y sending messages asynchronously</a:t>
            </a:r>
            <a:endParaRPr lang="en-US" b="1" dirty="0">
              <a:solidFill>
                <a:srgbClr val="0070C0"/>
              </a:solidFill>
            </a:endParaRPr>
          </a:p>
        </p:txBody>
      </p:sp>
      <p:sp>
        <p:nvSpPr>
          <p:cNvPr id="20" name="TextBox 19"/>
          <p:cNvSpPr txBox="1"/>
          <p:nvPr/>
        </p:nvSpPr>
        <p:spPr>
          <a:xfrm>
            <a:off x="7549103" y="1214650"/>
            <a:ext cx="2911118" cy="369332"/>
          </a:xfrm>
          <a:prstGeom prst="rect">
            <a:avLst/>
          </a:prstGeom>
          <a:noFill/>
        </p:spPr>
        <p:txBody>
          <a:bodyPr wrap="none" rtlCol="0">
            <a:spAutoFit/>
          </a:bodyPr>
          <a:lstStyle/>
          <a:p>
            <a:r>
              <a:rPr lang="en-US" b="1" dirty="0" smtClean="0"/>
              <a:t>Client </a:t>
            </a:r>
            <a:r>
              <a:rPr lang="mr-IN" b="1" dirty="0" smtClean="0"/>
              <a:t>–</a:t>
            </a:r>
            <a:r>
              <a:rPr lang="en-US" b="1" dirty="0" smtClean="0"/>
              <a:t> Server Programming</a:t>
            </a:r>
            <a:endParaRPr lang="en-US" b="1" dirty="0"/>
          </a:p>
        </p:txBody>
      </p:sp>
      <p:sp>
        <p:nvSpPr>
          <p:cNvPr id="22" name="TextBox 21"/>
          <p:cNvSpPr txBox="1"/>
          <p:nvPr/>
        </p:nvSpPr>
        <p:spPr>
          <a:xfrm>
            <a:off x="6154858" y="4001366"/>
            <a:ext cx="2124893" cy="369332"/>
          </a:xfrm>
          <a:prstGeom prst="rect">
            <a:avLst/>
          </a:prstGeom>
          <a:noFill/>
        </p:spPr>
        <p:txBody>
          <a:bodyPr wrap="square" rtlCol="0">
            <a:spAutoFit/>
          </a:bodyPr>
          <a:lstStyle/>
          <a:p>
            <a:pPr algn="ctr"/>
            <a:r>
              <a:rPr lang="en-US" b="1" dirty="0" smtClean="0">
                <a:solidFill>
                  <a:srgbClr val="C00000"/>
                </a:solidFill>
              </a:rPr>
              <a:t>Java</a:t>
            </a:r>
            <a:endParaRPr lang="en-US" b="1" dirty="0">
              <a:solidFill>
                <a:srgbClr val="C00000"/>
              </a:solidFill>
            </a:endParaRPr>
          </a:p>
        </p:txBody>
      </p:sp>
      <p:sp>
        <p:nvSpPr>
          <p:cNvPr id="24" name="TextBox 23"/>
          <p:cNvSpPr txBox="1"/>
          <p:nvPr/>
        </p:nvSpPr>
        <p:spPr>
          <a:xfrm>
            <a:off x="9827351" y="4032849"/>
            <a:ext cx="2124893" cy="369332"/>
          </a:xfrm>
          <a:prstGeom prst="rect">
            <a:avLst/>
          </a:prstGeom>
          <a:noFill/>
        </p:spPr>
        <p:txBody>
          <a:bodyPr wrap="square" rtlCol="0">
            <a:spAutoFit/>
          </a:bodyPr>
          <a:lstStyle/>
          <a:p>
            <a:pPr algn="ctr"/>
            <a:r>
              <a:rPr lang="en-US" b="1" dirty="0" smtClean="0">
                <a:solidFill>
                  <a:srgbClr val="C00000"/>
                </a:solidFill>
              </a:rPr>
              <a:t>Java</a:t>
            </a:r>
            <a:endParaRPr lang="en-US" b="1" dirty="0">
              <a:solidFill>
                <a:srgbClr val="C00000"/>
              </a:solidFill>
            </a:endParaRPr>
          </a:p>
        </p:txBody>
      </p:sp>
      <p:sp>
        <p:nvSpPr>
          <p:cNvPr id="6" name="Cloud 5"/>
          <p:cNvSpPr/>
          <p:nvPr/>
        </p:nvSpPr>
        <p:spPr>
          <a:xfrm>
            <a:off x="8643313" y="2772423"/>
            <a:ext cx="803018" cy="400924"/>
          </a:xfrm>
          <a:prstGeom prst="cloud">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640327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title"/>
          </p:nvPr>
        </p:nvSpPr>
        <p:spPr>
          <a:xfrm>
            <a:off x="181232" y="315686"/>
            <a:ext cx="11673017" cy="685800"/>
          </a:xfrm>
        </p:spPr>
        <p:txBody>
          <a:bodyPr>
            <a:noAutofit/>
          </a:bodyPr>
          <a:lstStyle/>
          <a:p>
            <a:pPr eaLnBrk="1" hangingPunct="1"/>
            <a:r>
              <a:rPr lang="en-US" altLang="en-US" dirty="0" smtClean="0"/>
              <a:t>What is JMS?</a:t>
            </a:r>
            <a:endParaRPr lang="en-US" altLang="en-US" baseline="-25000" dirty="0"/>
          </a:p>
        </p:txBody>
      </p:sp>
      <p:sp>
        <p:nvSpPr>
          <p:cNvPr id="30724" name="Rectangle 1"/>
          <p:cNvSpPr>
            <a:spLocks noChangeArrowheads="1"/>
          </p:cNvSpPr>
          <p:nvPr/>
        </p:nvSpPr>
        <p:spPr bwMode="auto">
          <a:xfrm>
            <a:off x="337751" y="1219200"/>
            <a:ext cx="11714702"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800100" indent="-34290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342900" indent="-342900">
              <a:buFont typeface="Arial" charset="0"/>
              <a:buChar char="•"/>
            </a:pPr>
            <a:r>
              <a:rPr lang="en-US" altLang="en-US" sz="3200" dirty="0" smtClean="0">
                <a:latin typeface="+mn-lt"/>
                <a:ea typeface="Corbel" charset="0"/>
                <a:cs typeface="Corbel" charset="0"/>
              </a:rPr>
              <a:t>The </a:t>
            </a:r>
            <a:r>
              <a:rPr lang="en-US" altLang="en-US" sz="3200" b="1" dirty="0">
                <a:solidFill>
                  <a:srgbClr val="0070C0"/>
                </a:solidFill>
                <a:latin typeface="+mn-lt"/>
                <a:ea typeface="Corbel" charset="0"/>
                <a:cs typeface="Corbel" charset="0"/>
              </a:rPr>
              <a:t>Java Message Service </a:t>
            </a:r>
            <a:r>
              <a:rPr lang="en-US" altLang="en-US" sz="3200" dirty="0">
                <a:latin typeface="+mn-lt"/>
                <a:ea typeface="Corbel" charset="0"/>
                <a:cs typeface="Corbel" charset="0"/>
              </a:rPr>
              <a:t>(</a:t>
            </a:r>
            <a:r>
              <a:rPr lang="en-US" altLang="en-US" sz="3200" b="1" dirty="0">
                <a:solidFill>
                  <a:srgbClr val="0070C0"/>
                </a:solidFill>
                <a:latin typeface="+mn-lt"/>
                <a:ea typeface="Corbel" charset="0"/>
                <a:cs typeface="Corbel" charset="0"/>
              </a:rPr>
              <a:t>JMS</a:t>
            </a:r>
            <a:r>
              <a:rPr lang="en-US" altLang="en-US" sz="3200" dirty="0">
                <a:latin typeface="+mn-lt"/>
                <a:ea typeface="Corbel" charset="0"/>
                <a:cs typeface="Corbel" charset="0"/>
              </a:rPr>
              <a:t>) </a:t>
            </a:r>
            <a:r>
              <a:rPr lang="en-US" altLang="en-US" sz="3200" dirty="0" smtClean="0">
                <a:latin typeface="+mn-lt"/>
                <a:ea typeface="Corbel" charset="0"/>
                <a:cs typeface="Corbel" charset="0"/>
              </a:rPr>
              <a:t>API is </a:t>
            </a:r>
            <a:r>
              <a:rPr lang="en-US" altLang="en-US" sz="3200" dirty="0">
                <a:latin typeface="+mn-lt"/>
                <a:ea typeface="Corbel" charset="0"/>
                <a:cs typeface="Corbel" charset="0"/>
              </a:rPr>
              <a:t>a </a:t>
            </a:r>
            <a:r>
              <a:rPr lang="en-US" altLang="en-US" sz="3200" dirty="0">
                <a:solidFill>
                  <a:srgbClr val="C00000"/>
                </a:solidFill>
                <a:latin typeface="+mn-lt"/>
                <a:ea typeface="Corbel" charset="0"/>
                <a:cs typeface="Corbel" charset="0"/>
              </a:rPr>
              <a:t>Java API </a:t>
            </a:r>
            <a:r>
              <a:rPr lang="en-US" altLang="en-US" sz="3200" dirty="0">
                <a:latin typeface="+mn-lt"/>
                <a:ea typeface="Corbel" charset="0"/>
                <a:cs typeface="Corbel" charset="0"/>
              </a:rPr>
              <a:t>that allows applications to create, send, receive, and read messages using reliable, asynchronous, loosely coupled </a:t>
            </a:r>
            <a:r>
              <a:rPr lang="en-US" altLang="en-US" sz="3200" dirty="0" smtClean="0">
                <a:latin typeface="+mn-lt"/>
                <a:ea typeface="Corbel" charset="0"/>
                <a:cs typeface="Corbel" charset="0"/>
              </a:rPr>
              <a:t>communication.</a:t>
            </a:r>
          </a:p>
          <a:p>
            <a:pPr marL="342900" indent="-342900">
              <a:buFont typeface="Arial" charset="0"/>
              <a:buChar char="•"/>
            </a:pPr>
            <a:r>
              <a:rPr lang="en-US" altLang="en-US" sz="3200" dirty="0">
                <a:latin typeface="+mn-lt"/>
                <a:ea typeface="Corbel" charset="0"/>
                <a:cs typeface="Corbel" charset="0"/>
              </a:rPr>
              <a:t>An implementation of </a:t>
            </a:r>
            <a:r>
              <a:rPr lang="en-US" altLang="en-US" sz="3200" dirty="0" smtClean="0">
                <a:latin typeface="+mn-lt"/>
                <a:ea typeface="Corbel" charset="0"/>
                <a:cs typeface="Corbel" charset="0"/>
              </a:rPr>
              <a:t>JMS is </a:t>
            </a:r>
            <a:r>
              <a:rPr lang="en-US" altLang="en-US" sz="3200" dirty="0">
                <a:latin typeface="+mn-lt"/>
                <a:ea typeface="Corbel" charset="0"/>
                <a:cs typeface="Corbel" charset="0"/>
              </a:rPr>
              <a:t>included in all Enterprise Java stacks including </a:t>
            </a:r>
            <a:r>
              <a:rPr lang="en-US" altLang="en-US" sz="3200" dirty="0" err="1" smtClean="0">
                <a:latin typeface="+mn-lt"/>
                <a:ea typeface="Corbel" charset="0"/>
                <a:cs typeface="Corbel" charset="0"/>
              </a:rPr>
              <a:t>JBoss</a:t>
            </a:r>
            <a:r>
              <a:rPr lang="en-US" altLang="en-US" sz="3200" dirty="0" smtClean="0">
                <a:latin typeface="+mn-lt"/>
                <a:ea typeface="Corbel" charset="0"/>
                <a:cs typeface="Corbel" charset="0"/>
              </a:rPr>
              <a:t>, which uses </a:t>
            </a:r>
            <a:r>
              <a:rPr lang="en-US" altLang="en-US" sz="3200" dirty="0" err="1" smtClean="0">
                <a:latin typeface="+mn-lt"/>
                <a:ea typeface="Corbel" charset="0"/>
                <a:cs typeface="Corbel" charset="0"/>
              </a:rPr>
              <a:t>ActiveMQ</a:t>
            </a:r>
            <a:r>
              <a:rPr lang="en-US" altLang="en-US" sz="3200" dirty="0" smtClean="0">
                <a:latin typeface="+mn-lt"/>
                <a:ea typeface="Corbel" charset="0"/>
                <a:cs typeface="Corbel" charset="0"/>
              </a:rPr>
              <a:t> for its implementation.</a:t>
            </a:r>
          </a:p>
          <a:p>
            <a:pPr marL="342900" indent="-342900">
              <a:buFont typeface="Arial" charset="0"/>
              <a:buChar char="•"/>
            </a:pPr>
            <a:r>
              <a:rPr lang="en-US" altLang="en-US" sz="3200" dirty="0" smtClean="0">
                <a:latin typeface="+mn-lt"/>
                <a:ea typeface="Corbel" charset="0"/>
                <a:cs typeface="Corbel" charset="0"/>
              </a:rPr>
              <a:t>Message Driven Beans (MDB) are used to easily receive JMS compliant messages.</a:t>
            </a:r>
          </a:p>
          <a:p>
            <a:pPr marL="342900" indent="-342900">
              <a:buFont typeface="Arial" charset="0"/>
              <a:buChar char="•"/>
            </a:pPr>
            <a:r>
              <a:rPr lang="en-US" altLang="en-US" sz="3200" dirty="0" smtClean="0">
                <a:latin typeface="+mn-lt"/>
                <a:ea typeface="Corbel" charset="0"/>
                <a:cs typeface="Corbel" charset="0"/>
              </a:rPr>
              <a:t>JMS also contains a number of classes and methods to easily send a JMS compliant message.</a:t>
            </a:r>
          </a:p>
          <a:p>
            <a:pPr marL="342900" indent="-342900">
              <a:buFont typeface="Arial" charset="0"/>
              <a:buChar char="•"/>
            </a:pPr>
            <a:endParaRPr lang="en-US" altLang="en-US" sz="3200" dirty="0" smtClean="0">
              <a:latin typeface="+mn-lt"/>
              <a:ea typeface="Corbel" charset="0"/>
              <a:cs typeface="Corbel" charset="0"/>
            </a:endParaRPr>
          </a:p>
        </p:txBody>
      </p:sp>
    </p:spTree>
    <p:extLst>
      <p:ext uri="{BB962C8B-B14F-4D97-AF65-F5344CB8AC3E}">
        <p14:creationId xmlns:p14="http://schemas.microsoft.com/office/powerpoint/2010/main" val="173875981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title"/>
          </p:nvPr>
        </p:nvSpPr>
        <p:spPr>
          <a:xfrm>
            <a:off x="181232" y="315686"/>
            <a:ext cx="11673017" cy="685800"/>
          </a:xfrm>
        </p:spPr>
        <p:txBody>
          <a:bodyPr>
            <a:noAutofit/>
          </a:bodyPr>
          <a:lstStyle/>
          <a:p>
            <a:pPr eaLnBrk="1" hangingPunct="1"/>
            <a:r>
              <a:rPr lang="en-US" altLang="en-US" dirty="0" smtClean="0"/>
              <a:t>What are some JMS Concepts?</a:t>
            </a:r>
            <a:endParaRPr lang="en-US" altLang="en-US" baseline="-25000" dirty="0"/>
          </a:p>
        </p:txBody>
      </p:sp>
      <p:sp>
        <p:nvSpPr>
          <p:cNvPr id="30724" name="Rectangle 1"/>
          <p:cNvSpPr>
            <a:spLocks noChangeArrowheads="1"/>
          </p:cNvSpPr>
          <p:nvPr/>
        </p:nvSpPr>
        <p:spPr bwMode="auto">
          <a:xfrm>
            <a:off x="337751" y="1219200"/>
            <a:ext cx="11201106"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800100" indent="-34290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342900" indent="-342900">
              <a:buFont typeface="Arial" charset="0"/>
              <a:buChar char="•"/>
            </a:pPr>
            <a:r>
              <a:rPr lang="en-US" altLang="en-US" sz="3200" dirty="0">
                <a:latin typeface="+mn-lt"/>
                <a:ea typeface="Corbel" charset="0"/>
                <a:cs typeface="Corbel" charset="0"/>
              </a:rPr>
              <a:t>A </a:t>
            </a:r>
            <a:r>
              <a:rPr lang="en-US" altLang="en-US" sz="3200" b="1" dirty="0">
                <a:solidFill>
                  <a:srgbClr val="0070C0"/>
                </a:solidFill>
                <a:latin typeface="+mn-lt"/>
                <a:ea typeface="Corbel" charset="0"/>
                <a:cs typeface="Corbel" charset="0"/>
              </a:rPr>
              <a:t>JMS provider </a:t>
            </a:r>
            <a:r>
              <a:rPr lang="en-US" altLang="en-US" sz="3200" dirty="0">
                <a:latin typeface="+mn-lt"/>
                <a:ea typeface="Corbel" charset="0"/>
                <a:cs typeface="Corbel" charset="0"/>
              </a:rPr>
              <a:t>is a messaging system that implements the JMS interfaces and provides administrative and control features. </a:t>
            </a:r>
            <a:r>
              <a:rPr lang="en-US" altLang="en-US" sz="3200" dirty="0" err="1" smtClean="0">
                <a:latin typeface="+mn-lt"/>
                <a:ea typeface="Corbel" charset="0"/>
                <a:cs typeface="Corbel" charset="0"/>
              </a:rPr>
              <a:t>JBoss</a:t>
            </a:r>
            <a:r>
              <a:rPr lang="en-US" altLang="en-US" sz="3200" dirty="0" smtClean="0">
                <a:latin typeface="+mn-lt"/>
                <a:ea typeface="Corbel" charset="0"/>
                <a:cs typeface="Corbel" charset="0"/>
              </a:rPr>
              <a:t> includes </a:t>
            </a:r>
            <a:r>
              <a:rPr lang="en-US" altLang="en-US" sz="3200" dirty="0">
                <a:latin typeface="+mn-lt"/>
                <a:ea typeface="Corbel" charset="0"/>
                <a:cs typeface="Corbel" charset="0"/>
              </a:rPr>
              <a:t>a JMS provider</a:t>
            </a:r>
            <a:r>
              <a:rPr lang="en-US" altLang="en-US" sz="3200" dirty="0" smtClean="0">
                <a:latin typeface="+mn-lt"/>
                <a:ea typeface="Corbel" charset="0"/>
                <a:cs typeface="Corbel" charset="0"/>
              </a:rPr>
              <a:t>.</a:t>
            </a:r>
          </a:p>
          <a:p>
            <a:pPr marL="342900" indent="-342900">
              <a:buFont typeface="Arial" charset="0"/>
              <a:buChar char="•"/>
            </a:pPr>
            <a:r>
              <a:rPr lang="en-US" altLang="en-US" sz="3200" dirty="0" smtClean="0">
                <a:latin typeface="+mn-lt"/>
                <a:ea typeface="Corbel" charset="0"/>
                <a:cs typeface="Corbel" charset="0"/>
              </a:rPr>
              <a:t>A</a:t>
            </a:r>
            <a:r>
              <a:rPr lang="en-US" altLang="en-US" sz="3200" b="1" dirty="0" smtClean="0">
                <a:latin typeface="+mn-lt"/>
                <a:ea typeface="Corbel" charset="0"/>
                <a:cs typeface="Corbel" charset="0"/>
              </a:rPr>
              <a:t> </a:t>
            </a:r>
            <a:r>
              <a:rPr lang="en-US" altLang="en-US" sz="3200" b="1" dirty="0" smtClean="0">
                <a:solidFill>
                  <a:srgbClr val="0070C0"/>
                </a:solidFill>
                <a:latin typeface="+mn-lt"/>
                <a:ea typeface="Corbel" charset="0"/>
                <a:cs typeface="Corbel" charset="0"/>
              </a:rPr>
              <a:t>JMS client </a:t>
            </a:r>
            <a:r>
              <a:rPr lang="en-US" altLang="en-US" sz="3200" dirty="0" smtClean="0">
                <a:latin typeface="+mn-lt"/>
                <a:ea typeface="Corbel" charset="0"/>
                <a:cs typeface="Corbel" charset="0"/>
              </a:rPr>
              <a:t>is the </a:t>
            </a:r>
            <a:r>
              <a:rPr lang="en-US" altLang="en-US" sz="3200" dirty="0">
                <a:latin typeface="+mn-lt"/>
                <a:ea typeface="Corbel" charset="0"/>
                <a:cs typeface="Corbel" charset="0"/>
              </a:rPr>
              <a:t>programs or components, written in the Java programming language, that produce and consume messages. </a:t>
            </a:r>
            <a:r>
              <a:rPr lang="en-US" altLang="en-US" sz="3200" dirty="0" smtClean="0">
                <a:latin typeface="+mn-lt"/>
                <a:ea typeface="Corbel" charset="0"/>
                <a:cs typeface="Corbel" charset="0"/>
              </a:rPr>
              <a:t>Any </a:t>
            </a:r>
            <a:r>
              <a:rPr lang="en-US" altLang="en-US" sz="3200" dirty="0">
                <a:latin typeface="+mn-lt"/>
                <a:ea typeface="Corbel" charset="0"/>
                <a:cs typeface="Corbel" charset="0"/>
              </a:rPr>
              <a:t>Java EE application component can act as a JMS client</a:t>
            </a:r>
            <a:r>
              <a:rPr lang="en-US" altLang="en-US" sz="3200" dirty="0" smtClean="0">
                <a:latin typeface="+mn-lt"/>
                <a:ea typeface="Corbel" charset="0"/>
                <a:cs typeface="Corbel" charset="0"/>
              </a:rPr>
              <a:t>.</a:t>
            </a:r>
          </a:p>
          <a:p>
            <a:pPr marL="342900" indent="-342900">
              <a:buFont typeface="Arial" charset="0"/>
              <a:buChar char="•"/>
            </a:pPr>
            <a:r>
              <a:rPr lang="en-US" altLang="en-US" sz="3200" b="1" dirty="0" smtClean="0">
                <a:solidFill>
                  <a:srgbClr val="0070C0"/>
                </a:solidFill>
                <a:latin typeface="+mn-lt"/>
                <a:ea typeface="Corbel" charset="0"/>
                <a:cs typeface="Corbel" charset="0"/>
              </a:rPr>
              <a:t>Messages</a:t>
            </a:r>
            <a:r>
              <a:rPr lang="en-US" altLang="en-US" sz="3200" dirty="0" smtClean="0">
                <a:solidFill>
                  <a:srgbClr val="0070C0"/>
                </a:solidFill>
                <a:latin typeface="+mn-lt"/>
                <a:ea typeface="Corbel" charset="0"/>
                <a:cs typeface="Corbel" charset="0"/>
              </a:rPr>
              <a:t> </a:t>
            </a:r>
            <a:r>
              <a:rPr lang="en-US" altLang="en-US" sz="3200" dirty="0">
                <a:latin typeface="+mn-lt"/>
                <a:ea typeface="Corbel" charset="0"/>
                <a:cs typeface="Corbel" charset="0"/>
              </a:rPr>
              <a:t>are the objects that communicate information between JMS </a:t>
            </a:r>
            <a:r>
              <a:rPr lang="en-US" altLang="en-US" sz="3200" dirty="0" smtClean="0">
                <a:latin typeface="+mn-lt"/>
                <a:ea typeface="Corbel" charset="0"/>
                <a:cs typeface="Corbel" charset="0"/>
              </a:rPr>
              <a:t>clients. Messages are sent to Topics and Queues.</a:t>
            </a:r>
          </a:p>
          <a:p>
            <a:pPr marL="342900" indent="-342900">
              <a:buFont typeface="Arial" charset="0"/>
              <a:buChar char="•"/>
            </a:pPr>
            <a:endParaRPr lang="en-US" altLang="en-US" sz="3200" dirty="0" smtClean="0">
              <a:latin typeface="+mn-lt"/>
              <a:ea typeface="Corbel" charset="0"/>
              <a:cs typeface="Corbel" charset="0"/>
            </a:endParaRPr>
          </a:p>
        </p:txBody>
      </p:sp>
      <p:sp>
        <p:nvSpPr>
          <p:cNvPr id="4" name="TextBox 3"/>
          <p:cNvSpPr txBox="1"/>
          <p:nvPr/>
        </p:nvSpPr>
        <p:spPr>
          <a:xfrm>
            <a:off x="0" y="5506678"/>
            <a:ext cx="12192000" cy="523220"/>
          </a:xfrm>
          <a:prstGeom prst="rect">
            <a:avLst/>
          </a:prstGeom>
          <a:noFill/>
        </p:spPr>
        <p:txBody>
          <a:bodyPr wrap="square" rtlCol="0">
            <a:spAutoFit/>
          </a:bodyPr>
          <a:lstStyle/>
          <a:p>
            <a:pPr algn="ctr"/>
            <a:r>
              <a:rPr lang="en-US" sz="2800" b="1" dirty="0" smtClean="0">
                <a:solidFill>
                  <a:srgbClr val="0070C0"/>
                </a:solidFill>
              </a:rPr>
              <a:t>You need to configure the JMS Provider in </a:t>
            </a:r>
            <a:r>
              <a:rPr lang="en-US" sz="2800" b="1" dirty="0" err="1" smtClean="0">
                <a:solidFill>
                  <a:srgbClr val="0070C0"/>
                </a:solidFill>
              </a:rPr>
              <a:t>JBoss</a:t>
            </a:r>
            <a:r>
              <a:rPr lang="en-US" sz="2800" b="1" dirty="0" smtClean="0">
                <a:solidFill>
                  <a:srgbClr val="0070C0"/>
                </a:solidFill>
              </a:rPr>
              <a:t> </a:t>
            </a:r>
            <a:r>
              <a:rPr lang="en-US" sz="2800" b="1" dirty="0" err="1" smtClean="0">
                <a:solidFill>
                  <a:srgbClr val="0070C0"/>
                </a:solidFill>
              </a:rPr>
              <a:t>standalone.xml</a:t>
            </a:r>
            <a:r>
              <a:rPr lang="en-US" sz="2800" b="1" dirty="0" smtClean="0">
                <a:solidFill>
                  <a:srgbClr val="0070C0"/>
                </a:solidFill>
              </a:rPr>
              <a:t>.</a:t>
            </a:r>
            <a:endParaRPr lang="en-US" sz="2800" b="1" dirty="0">
              <a:solidFill>
                <a:srgbClr val="0070C0"/>
              </a:solidFill>
            </a:endParaRPr>
          </a:p>
        </p:txBody>
      </p:sp>
    </p:spTree>
    <p:extLst>
      <p:ext uri="{BB962C8B-B14F-4D97-AF65-F5344CB8AC3E}">
        <p14:creationId xmlns:p14="http://schemas.microsoft.com/office/powerpoint/2010/main" val="29201854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title"/>
          </p:nvPr>
        </p:nvSpPr>
        <p:spPr>
          <a:xfrm>
            <a:off x="181231" y="304866"/>
            <a:ext cx="11673017" cy="685800"/>
          </a:xfrm>
        </p:spPr>
        <p:txBody>
          <a:bodyPr>
            <a:noAutofit/>
          </a:bodyPr>
          <a:lstStyle/>
          <a:p>
            <a:pPr eaLnBrk="1" hangingPunct="1"/>
            <a:r>
              <a:rPr lang="en-US" altLang="en-US" dirty="0" smtClean="0"/>
              <a:t>What is Point to Point Messaging?</a:t>
            </a:r>
            <a:endParaRPr lang="en-US" altLang="en-US" baseline="-25000" dirty="0"/>
          </a:p>
        </p:txBody>
      </p:sp>
      <p:sp>
        <p:nvSpPr>
          <p:cNvPr id="30724" name="Rectangle 1"/>
          <p:cNvSpPr>
            <a:spLocks noChangeArrowheads="1"/>
          </p:cNvSpPr>
          <p:nvPr/>
        </p:nvSpPr>
        <p:spPr bwMode="auto">
          <a:xfrm>
            <a:off x="181231" y="990666"/>
            <a:ext cx="1187122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800100" indent="-34290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342900" indent="-342900">
              <a:buFont typeface="Arial" charset="0"/>
              <a:buChar char="•"/>
            </a:pPr>
            <a:r>
              <a:rPr lang="en-US" altLang="en-US" dirty="0">
                <a:latin typeface="+mn-lt"/>
                <a:ea typeface="Corbel" charset="0"/>
                <a:cs typeface="Corbel" charset="0"/>
              </a:rPr>
              <a:t>P</a:t>
            </a:r>
            <a:r>
              <a:rPr lang="en-US" altLang="en-US" dirty="0" smtClean="0">
                <a:latin typeface="+mn-lt"/>
                <a:ea typeface="Corbel" charset="0"/>
                <a:cs typeface="Corbel" charset="0"/>
              </a:rPr>
              <a:t>oint-to-point </a:t>
            </a:r>
            <a:r>
              <a:rPr lang="en-US" altLang="en-US" dirty="0">
                <a:latin typeface="+mn-lt"/>
                <a:ea typeface="Corbel" charset="0"/>
                <a:cs typeface="Corbel" charset="0"/>
              </a:rPr>
              <a:t>(PTP) </a:t>
            </a:r>
            <a:r>
              <a:rPr lang="en-US" altLang="en-US" dirty="0" smtClean="0">
                <a:latin typeface="+mn-lt"/>
                <a:ea typeface="Corbel" charset="0"/>
                <a:cs typeface="Corbel" charset="0"/>
              </a:rPr>
              <a:t>messaging supports sending a message to a </a:t>
            </a:r>
            <a:r>
              <a:rPr lang="en-US" altLang="en-US" dirty="0">
                <a:latin typeface="+mn-lt"/>
                <a:ea typeface="Corbel" charset="0"/>
                <a:cs typeface="Corbel" charset="0"/>
              </a:rPr>
              <a:t>specific </a:t>
            </a:r>
            <a:r>
              <a:rPr lang="en-US" altLang="en-US" b="1" dirty="0" smtClean="0">
                <a:solidFill>
                  <a:srgbClr val="0070C0"/>
                </a:solidFill>
                <a:latin typeface="+mn-lt"/>
                <a:ea typeface="Corbel" charset="0"/>
                <a:cs typeface="Corbel" charset="0"/>
              </a:rPr>
              <a:t>queue</a:t>
            </a:r>
            <a:r>
              <a:rPr lang="en-US" altLang="en-US" dirty="0">
                <a:latin typeface="+mn-lt"/>
                <a:ea typeface="Corbel" charset="0"/>
                <a:cs typeface="Corbel" charset="0"/>
              </a:rPr>
              <a:t>.</a:t>
            </a:r>
            <a:endParaRPr lang="en-US" altLang="en-US" dirty="0" smtClean="0">
              <a:latin typeface="+mn-lt"/>
              <a:ea typeface="Corbel" charset="0"/>
              <a:cs typeface="Corbel" charset="0"/>
            </a:endParaRPr>
          </a:p>
          <a:p>
            <a:pPr marL="342900" indent="-342900">
              <a:buFont typeface="Arial" charset="0"/>
              <a:buChar char="•"/>
            </a:pPr>
            <a:r>
              <a:rPr lang="en-US" altLang="en-US" dirty="0" smtClean="0">
                <a:latin typeface="+mn-lt"/>
                <a:ea typeface="Corbel" charset="0"/>
                <a:cs typeface="Corbel" charset="0"/>
              </a:rPr>
              <a:t>Receiving </a:t>
            </a:r>
            <a:r>
              <a:rPr lang="en-US" altLang="en-US" dirty="0">
                <a:latin typeface="+mn-lt"/>
                <a:ea typeface="Corbel" charset="0"/>
                <a:cs typeface="Corbel" charset="0"/>
              </a:rPr>
              <a:t>clients extract messages from the queues established to hold their messages. </a:t>
            </a:r>
            <a:endParaRPr lang="en-US" altLang="en-US" dirty="0" smtClean="0">
              <a:latin typeface="+mn-lt"/>
              <a:ea typeface="Corbel" charset="0"/>
              <a:cs typeface="Corbel" charset="0"/>
            </a:endParaRPr>
          </a:p>
          <a:p>
            <a:pPr marL="342900" indent="-342900">
              <a:buFont typeface="Arial" charset="0"/>
              <a:buChar char="•"/>
            </a:pPr>
            <a:r>
              <a:rPr lang="en-US" altLang="en-US" dirty="0" smtClean="0">
                <a:latin typeface="+mn-lt"/>
                <a:ea typeface="Corbel" charset="0"/>
                <a:cs typeface="Corbel" charset="0"/>
              </a:rPr>
              <a:t>Queues </a:t>
            </a:r>
            <a:r>
              <a:rPr lang="en-US" altLang="en-US" dirty="0">
                <a:latin typeface="+mn-lt"/>
                <a:ea typeface="Corbel" charset="0"/>
                <a:cs typeface="Corbel" charset="0"/>
              </a:rPr>
              <a:t>retain all messages sent to them until the messages are consumed or expire</a:t>
            </a:r>
            <a:r>
              <a:rPr lang="en-US" altLang="en-US" dirty="0" smtClean="0">
                <a:latin typeface="+mn-lt"/>
                <a:ea typeface="Corbel" charset="0"/>
                <a:cs typeface="Corbel" charset="0"/>
              </a:rPr>
              <a:t>. </a:t>
            </a:r>
          </a:p>
          <a:p>
            <a:pPr marL="1143000" lvl="1">
              <a:buFont typeface="Arial" charset="0"/>
              <a:buChar char="•"/>
            </a:pPr>
            <a:r>
              <a:rPr lang="en-US" altLang="en-US" dirty="0" smtClean="0">
                <a:latin typeface="+mn-lt"/>
                <a:ea typeface="Corbel" charset="0"/>
                <a:cs typeface="Corbel" charset="0"/>
              </a:rPr>
              <a:t>Each </a:t>
            </a:r>
            <a:r>
              <a:rPr lang="en-US" altLang="en-US" dirty="0">
                <a:latin typeface="+mn-lt"/>
                <a:ea typeface="Corbel" charset="0"/>
                <a:cs typeface="Corbel" charset="0"/>
              </a:rPr>
              <a:t>message has only one consumer</a:t>
            </a:r>
            <a:r>
              <a:rPr lang="en-US" altLang="en-US" dirty="0" smtClean="0">
                <a:latin typeface="+mn-lt"/>
                <a:ea typeface="Corbel" charset="0"/>
                <a:cs typeface="Corbel" charset="0"/>
              </a:rPr>
              <a:t>.</a:t>
            </a:r>
          </a:p>
          <a:p>
            <a:pPr marL="1143000" lvl="1">
              <a:buFont typeface="Arial" charset="0"/>
              <a:buChar char="•"/>
            </a:pPr>
            <a:r>
              <a:rPr lang="en-US" altLang="en-US" dirty="0" smtClean="0">
                <a:latin typeface="+mn-lt"/>
                <a:ea typeface="Corbel" charset="0"/>
                <a:cs typeface="Corbel" charset="0"/>
              </a:rPr>
              <a:t>The </a:t>
            </a:r>
            <a:r>
              <a:rPr lang="en-US" altLang="en-US" dirty="0">
                <a:latin typeface="+mn-lt"/>
                <a:ea typeface="Corbel" charset="0"/>
                <a:cs typeface="Corbel" charset="0"/>
              </a:rPr>
              <a:t>receiver can fetch the message whether or not it was running when the client sent the </a:t>
            </a:r>
            <a:r>
              <a:rPr lang="en-US" altLang="en-US" dirty="0" smtClean="0">
                <a:latin typeface="+mn-lt"/>
                <a:ea typeface="Corbel" charset="0"/>
                <a:cs typeface="Corbel" charset="0"/>
              </a:rPr>
              <a:t>message.</a:t>
            </a:r>
          </a:p>
          <a:p>
            <a:pPr marL="342900" indent="-342900">
              <a:buFont typeface="Arial" charset="0"/>
              <a:buChar char="•"/>
            </a:pPr>
            <a:endParaRPr lang="en-US" altLang="en-US" dirty="0" smtClean="0">
              <a:latin typeface="+mn-lt"/>
              <a:ea typeface="Corbel" charset="0"/>
              <a:cs typeface="Corbel" charset="0"/>
            </a:endParaRPr>
          </a:p>
        </p:txBody>
      </p:sp>
      <p:sp>
        <p:nvSpPr>
          <p:cNvPr id="4" name="TextBox 3"/>
          <p:cNvSpPr txBox="1"/>
          <p:nvPr/>
        </p:nvSpPr>
        <p:spPr>
          <a:xfrm>
            <a:off x="0" y="5506678"/>
            <a:ext cx="12192000" cy="523220"/>
          </a:xfrm>
          <a:prstGeom prst="rect">
            <a:avLst/>
          </a:prstGeom>
          <a:noFill/>
        </p:spPr>
        <p:txBody>
          <a:bodyPr wrap="square" rtlCol="0">
            <a:spAutoFit/>
          </a:bodyPr>
          <a:lstStyle/>
          <a:p>
            <a:pPr algn="ctr"/>
            <a:r>
              <a:rPr lang="en-US" sz="2800" b="1" dirty="0" smtClean="0">
                <a:solidFill>
                  <a:srgbClr val="0070C0"/>
                </a:solidFill>
              </a:rPr>
              <a:t>You need to configure the Queues in </a:t>
            </a:r>
            <a:r>
              <a:rPr lang="en-US" sz="2800" b="1" dirty="0" err="1" smtClean="0">
                <a:solidFill>
                  <a:srgbClr val="0070C0"/>
                </a:solidFill>
              </a:rPr>
              <a:t>JBoss</a:t>
            </a:r>
            <a:r>
              <a:rPr lang="en-US" sz="2800" b="1" dirty="0" smtClean="0">
                <a:solidFill>
                  <a:srgbClr val="0070C0"/>
                </a:solidFill>
              </a:rPr>
              <a:t> </a:t>
            </a:r>
            <a:r>
              <a:rPr lang="en-US" sz="2800" b="1" dirty="0" err="1" smtClean="0">
                <a:solidFill>
                  <a:srgbClr val="0070C0"/>
                </a:solidFill>
              </a:rPr>
              <a:t>standalone.xml</a:t>
            </a:r>
            <a:r>
              <a:rPr lang="en-US" sz="2800" b="1" dirty="0" smtClean="0">
                <a:solidFill>
                  <a:srgbClr val="0070C0"/>
                </a:solidFill>
              </a:rPr>
              <a:t>.</a:t>
            </a:r>
            <a:endParaRPr lang="en-US" sz="2800" b="1" dirty="0">
              <a:solidFill>
                <a:srgbClr val="0070C0"/>
              </a:solidFill>
            </a:endParaRPr>
          </a:p>
        </p:txBody>
      </p:sp>
      <p:pic>
        <p:nvPicPr>
          <p:cNvPr id="2" name="Picture 1"/>
          <p:cNvPicPr>
            <a:picLocks noChangeAspect="1"/>
          </p:cNvPicPr>
          <p:nvPr/>
        </p:nvPicPr>
        <p:blipFill>
          <a:blip r:embed="rId3"/>
          <a:stretch>
            <a:fillRect/>
          </a:stretch>
        </p:blipFill>
        <p:spPr>
          <a:xfrm>
            <a:off x="2938673" y="3401622"/>
            <a:ext cx="5168900" cy="1905000"/>
          </a:xfrm>
          <a:prstGeom prst="rect">
            <a:avLst/>
          </a:prstGeom>
        </p:spPr>
      </p:pic>
    </p:spTree>
    <p:extLst>
      <p:ext uri="{BB962C8B-B14F-4D97-AF65-F5344CB8AC3E}">
        <p14:creationId xmlns:p14="http://schemas.microsoft.com/office/powerpoint/2010/main" val="65511321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title"/>
          </p:nvPr>
        </p:nvSpPr>
        <p:spPr>
          <a:xfrm>
            <a:off x="181231" y="304866"/>
            <a:ext cx="11673017" cy="685800"/>
          </a:xfrm>
        </p:spPr>
        <p:txBody>
          <a:bodyPr>
            <a:noAutofit/>
          </a:bodyPr>
          <a:lstStyle/>
          <a:p>
            <a:pPr eaLnBrk="1" hangingPunct="1"/>
            <a:r>
              <a:rPr lang="en-US" altLang="en-US" dirty="0" smtClean="0"/>
              <a:t>What is Publish / Subscribe Messaging?</a:t>
            </a:r>
            <a:endParaRPr lang="en-US" altLang="en-US" baseline="-25000" dirty="0"/>
          </a:p>
        </p:txBody>
      </p:sp>
      <p:sp>
        <p:nvSpPr>
          <p:cNvPr id="30724" name="Rectangle 1"/>
          <p:cNvSpPr>
            <a:spLocks noChangeArrowheads="1"/>
          </p:cNvSpPr>
          <p:nvPr/>
        </p:nvSpPr>
        <p:spPr bwMode="auto">
          <a:xfrm>
            <a:off x="90615" y="1000831"/>
            <a:ext cx="1201076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800100" indent="-34290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342900" indent="-342900">
              <a:buFont typeface="Arial" charset="0"/>
              <a:buChar char="•"/>
            </a:pPr>
            <a:r>
              <a:rPr lang="en-US" altLang="en-US" dirty="0">
                <a:latin typeface="+mn-lt"/>
                <a:ea typeface="Corbel" charset="0"/>
                <a:cs typeface="Corbel" charset="0"/>
              </a:rPr>
              <a:t>In a publish/subscribe (pub/sub) product or application, clients address messages to a </a:t>
            </a:r>
            <a:r>
              <a:rPr lang="en-US" altLang="en-US" b="1" dirty="0" smtClean="0">
                <a:solidFill>
                  <a:srgbClr val="0070C0"/>
                </a:solidFill>
                <a:latin typeface="+mn-lt"/>
                <a:ea typeface="Corbel" charset="0"/>
                <a:cs typeface="Corbel" charset="0"/>
              </a:rPr>
              <a:t>topic</a:t>
            </a:r>
            <a:r>
              <a:rPr lang="en-US" altLang="en-US" dirty="0" smtClean="0">
                <a:latin typeface="+mn-lt"/>
                <a:ea typeface="Corbel" charset="0"/>
                <a:cs typeface="Corbel" charset="0"/>
              </a:rPr>
              <a:t>.</a:t>
            </a:r>
          </a:p>
          <a:p>
            <a:pPr marL="342900" indent="-342900">
              <a:buFont typeface="Arial" charset="0"/>
              <a:buChar char="•"/>
            </a:pPr>
            <a:r>
              <a:rPr lang="en-US" altLang="en-US" dirty="0" smtClean="0">
                <a:latin typeface="+mn-lt"/>
                <a:ea typeface="Corbel" charset="0"/>
                <a:cs typeface="Corbel" charset="0"/>
              </a:rPr>
              <a:t>Publishers </a:t>
            </a:r>
            <a:r>
              <a:rPr lang="en-US" altLang="en-US" dirty="0">
                <a:latin typeface="+mn-lt"/>
                <a:ea typeface="Corbel" charset="0"/>
                <a:cs typeface="Corbel" charset="0"/>
              </a:rPr>
              <a:t>and subscribers can dynamically publish or subscribe to the topic. </a:t>
            </a:r>
            <a:endParaRPr lang="en-US" altLang="en-US" dirty="0" smtClean="0">
              <a:latin typeface="+mn-lt"/>
              <a:ea typeface="Corbel" charset="0"/>
              <a:cs typeface="Corbel" charset="0"/>
            </a:endParaRPr>
          </a:p>
          <a:p>
            <a:pPr marL="342900" indent="-342900">
              <a:buFont typeface="Arial" charset="0"/>
              <a:buChar char="•"/>
            </a:pPr>
            <a:r>
              <a:rPr lang="en-US" altLang="en-US" dirty="0" smtClean="0">
                <a:latin typeface="+mn-lt"/>
                <a:ea typeface="Corbel" charset="0"/>
                <a:cs typeface="Corbel" charset="0"/>
              </a:rPr>
              <a:t>The </a:t>
            </a:r>
            <a:r>
              <a:rPr lang="en-US" altLang="en-US" dirty="0">
                <a:latin typeface="+mn-lt"/>
                <a:ea typeface="Corbel" charset="0"/>
                <a:cs typeface="Corbel" charset="0"/>
              </a:rPr>
              <a:t>system takes care of distributing the messages </a:t>
            </a:r>
            <a:r>
              <a:rPr lang="en-US" altLang="en-US" dirty="0" smtClean="0">
                <a:latin typeface="+mn-lt"/>
                <a:ea typeface="Corbel" charset="0"/>
                <a:cs typeface="Corbel" charset="0"/>
              </a:rPr>
              <a:t>to </a:t>
            </a:r>
            <a:r>
              <a:rPr lang="en-US" altLang="en-US" dirty="0">
                <a:latin typeface="+mn-lt"/>
                <a:ea typeface="Corbel" charset="0"/>
                <a:cs typeface="Corbel" charset="0"/>
              </a:rPr>
              <a:t>its multiple subscribers. </a:t>
            </a:r>
            <a:endParaRPr lang="en-US" altLang="en-US" dirty="0" smtClean="0">
              <a:latin typeface="+mn-lt"/>
              <a:ea typeface="Corbel" charset="0"/>
              <a:cs typeface="Corbel" charset="0"/>
            </a:endParaRPr>
          </a:p>
          <a:p>
            <a:pPr marL="1143000" lvl="1">
              <a:buFont typeface="Arial" charset="0"/>
              <a:buChar char="•"/>
            </a:pPr>
            <a:r>
              <a:rPr lang="en-US" altLang="en-US" dirty="0" smtClean="0">
                <a:latin typeface="+mn-lt"/>
                <a:ea typeface="Corbel" charset="0"/>
                <a:cs typeface="Corbel" charset="0"/>
              </a:rPr>
              <a:t>Each </a:t>
            </a:r>
            <a:r>
              <a:rPr lang="en-US" altLang="en-US" dirty="0">
                <a:latin typeface="+mn-lt"/>
                <a:ea typeface="Corbel" charset="0"/>
                <a:cs typeface="Corbel" charset="0"/>
              </a:rPr>
              <a:t>message can have multiple consumers</a:t>
            </a:r>
            <a:r>
              <a:rPr lang="en-US" altLang="en-US" dirty="0" smtClean="0">
                <a:latin typeface="+mn-lt"/>
                <a:ea typeface="Corbel" charset="0"/>
                <a:cs typeface="Corbel" charset="0"/>
              </a:rPr>
              <a:t>.</a:t>
            </a:r>
          </a:p>
          <a:p>
            <a:pPr marL="1143000" lvl="1">
              <a:buFont typeface="Arial" charset="0"/>
              <a:buChar char="•"/>
            </a:pPr>
            <a:r>
              <a:rPr lang="en-US" altLang="en-US" dirty="0" smtClean="0">
                <a:latin typeface="+mn-lt"/>
                <a:ea typeface="Corbel" charset="0"/>
                <a:cs typeface="Corbel" charset="0"/>
              </a:rPr>
              <a:t>A </a:t>
            </a:r>
            <a:r>
              <a:rPr lang="en-US" altLang="en-US" dirty="0">
                <a:latin typeface="+mn-lt"/>
                <a:ea typeface="Corbel" charset="0"/>
                <a:cs typeface="Corbel" charset="0"/>
              </a:rPr>
              <a:t>client that subscribes to a topic can consume only messages sent after the client has created a subscription, and the consumer </a:t>
            </a:r>
            <a:r>
              <a:rPr lang="en-US" altLang="en-US" dirty="0" smtClean="0">
                <a:latin typeface="+mn-lt"/>
                <a:ea typeface="Corbel" charset="0"/>
                <a:cs typeface="Corbel" charset="0"/>
              </a:rPr>
              <a:t>is </a:t>
            </a:r>
            <a:r>
              <a:rPr lang="en-US" altLang="en-US" dirty="0">
                <a:latin typeface="+mn-lt"/>
                <a:ea typeface="Corbel" charset="0"/>
                <a:cs typeface="Corbel" charset="0"/>
              </a:rPr>
              <a:t>active in order </a:t>
            </a:r>
            <a:r>
              <a:rPr lang="en-US" altLang="en-US" dirty="0" smtClean="0">
                <a:latin typeface="+mn-lt"/>
                <a:ea typeface="Corbel" charset="0"/>
                <a:cs typeface="Corbel" charset="0"/>
              </a:rPr>
              <a:t>to </a:t>
            </a:r>
            <a:r>
              <a:rPr lang="en-US" altLang="en-US" dirty="0">
                <a:latin typeface="+mn-lt"/>
                <a:ea typeface="Corbel" charset="0"/>
                <a:cs typeface="Corbel" charset="0"/>
              </a:rPr>
              <a:t>consume messages.</a:t>
            </a:r>
            <a:endParaRPr lang="en-US" altLang="en-US" dirty="0" smtClean="0">
              <a:latin typeface="+mn-lt"/>
              <a:ea typeface="Corbel" charset="0"/>
              <a:cs typeface="Corbel" charset="0"/>
            </a:endParaRPr>
          </a:p>
        </p:txBody>
      </p:sp>
      <p:sp>
        <p:nvSpPr>
          <p:cNvPr id="4" name="TextBox 3"/>
          <p:cNvSpPr txBox="1"/>
          <p:nvPr/>
        </p:nvSpPr>
        <p:spPr>
          <a:xfrm>
            <a:off x="0" y="5506678"/>
            <a:ext cx="12192000" cy="523220"/>
          </a:xfrm>
          <a:prstGeom prst="rect">
            <a:avLst/>
          </a:prstGeom>
          <a:noFill/>
        </p:spPr>
        <p:txBody>
          <a:bodyPr wrap="square" rtlCol="0">
            <a:spAutoFit/>
          </a:bodyPr>
          <a:lstStyle/>
          <a:p>
            <a:pPr algn="ctr"/>
            <a:r>
              <a:rPr lang="en-US" sz="2800" b="1" dirty="0" smtClean="0">
                <a:solidFill>
                  <a:srgbClr val="0070C0"/>
                </a:solidFill>
              </a:rPr>
              <a:t>You need to configure the Topics in </a:t>
            </a:r>
            <a:r>
              <a:rPr lang="en-US" sz="2800" b="1" dirty="0" err="1" smtClean="0">
                <a:solidFill>
                  <a:srgbClr val="0070C0"/>
                </a:solidFill>
              </a:rPr>
              <a:t>JBoss</a:t>
            </a:r>
            <a:r>
              <a:rPr lang="en-US" sz="2800" b="1" dirty="0" smtClean="0">
                <a:solidFill>
                  <a:srgbClr val="0070C0"/>
                </a:solidFill>
              </a:rPr>
              <a:t> </a:t>
            </a:r>
            <a:r>
              <a:rPr lang="en-US" sz="2800" b="1" dirty="0" err="1" smtClean="0">
                <a:solidFill>
                  <a:srgbClr val="0070C0"/>
                </a:solidFill>
              </a:rPr>
              <a:t>standalone.xml</a:t>
            </a:r>
            <a:r>
              <a:rPr lang="en-US" sz="2800" b="1" dirty="0" smtClean="0">
                <a:solidFill>
                  <a:srgbClr val="0070C0"/>
                </a:solidFill>
              </a:rPr>
              <a:t>.</a:t>
            </a:r>
            <a:endParaRPr lang="en-US" sz="2800" b="1" dirty="0">
              <a:solidFill>
                <a:srgbClr val="0070C0"/>
              </a:solidFill>
            </a:endParaRPr>
          </a:p>
        </p:txBody>
      </p:sp>
      <p:pic>
        <p:nvPicPr>
          <p:cNvPr id="3" name="Picture 2"/>
          <p:cNvPicPr>
            <a:picLocks noChangeAspect="1"/>
          </p:cNvPicPr>
          <p:nvPr/>
        </p:nvPicPr>
        <p:blipFill>
          <a:blip r:embed="rId3"/>
          <a:stretch>
            <a:fillRect/>
          </a:stretch>
        </p:blipFill>
        <p:spPr>
          <a:xfrm>
            <a:off x="2879457" y="3195067"/>
            <a:ext cx="5397500" cy="2425700"/>
          </a:xfrm>
          <a:prstGeom prst="rect">
            <a:avLst/>
          </a:prstGeom>
        </p:spPr>
      </p:pic>
    </p:spTree>
    <p:extLst>
      <p:ext uri="{BB962C8B-B14F-4D97-AF65-F5344CB8AC3E}">
        <p14:creationId xmlns:p14="http://schemas.microsoft.com/office/powerpoint/2010/main" val="177112382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91" y="15017"/>
            <a:ext cx="10972800" cy="813871"/>
          </a:xfrm>
        </p:spPr>
        <p:txBody>
          <a:bodyPr/>
          <a:lstStyle/>
          <a:p>
            <a:r>
              <a:rPr lang="en-US" dirty="0" smtClean="0"/>
              <a:t>What kind of Messages can I send?</a:t>
            </a:r>
            <a:endParaRPr lang="en-US" dirty="0"/>
          </a:p>
        </p:txBody>
      </p:sp>
      <p:sp>
        <p:nvSpPr>
          <p:cNvPr id="17" name="Rectangle 16"/>
          <p:cNvSpPr>
            <a:spLocks noChangeArrowheads="1"/>
          </p:cNvSpPr>
          <p:nvPr/>
        </p:nvSpPr>
        <p:spPr bwMode="auto">
          <a:xfrm>
            <a:off x="353585" y="898164"/>
            <a:ext cx="112011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800100" indent="-34290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342900" indent="-342900">
              <a:buFont typeface="Arial" charset="0"/>
              <a:buChar char="•"/>
            </a:pPr>
            <a:r>
              <a:rPr lang="en-US" altLang="en-US" sz="3200" dirty="0">
                <a:latin typeface="+mn-lt"/>
                <a:ea typeface="Corbel" charset="0"/>
                <a:cs typeface="Corbel" charset="0"/>
              </a:rPr>
              <a:t>The JMS API defines six different types of messages:</a:t>
            </a:r>
            <a:endParaRPr lang="en-US" altLang="en-US" sz="3200" dirty="0" smtClean="0">
              <a:latin typeface="+mn-lt"/>
              <a:ea typeface="Corbel" charset="0"/>
              <a:cs typeface="Corbel" charset="0"/>
            </a:endParaRPr>
          </a:p>
        </p:txBody>
      </p:sp>
      <p:pic>
        <p:nvPicPr>
          <p:cNvPr id="4" name="Picture 3"/>
          <p:cNvPicPr>
            <a:picLocks noChangeAspect="1"/>
          </p:cNvPicPr>
          <p:nvPr/>
        </p:nvPicPr>
        <p:blipFill>
          <a:blip r:embed="rId3"/>
          <a:stretch>
            <a:fillRect/>
          </a:stretch>
        </p:blipFill>
        <p:spPr>
          <a:xfrm>
            <a:off x="1024568" y="1552215"/>
            <a:ext cx="10638622" cy="4214071"/>
          </a:xfrm>
          <a:prstGeom prst="rect">
            <a:avLst/>
          </a:prstGeom>
        </p:spPr>
      </p:pic>
    </p:spTree>
    <p:extLst>
      <p:ext uri="{BB962C8B-B14F-4D97-AF65-F5344CB8AC3E}">
        <p14:creationId xmlns:p14="http://schemas.microsoft.com/office/powerpoint/2010/main" val="650837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91" y="15017"/>
            <a:ext cx="10972800" cy="813871"/>
          </a:xfrm>
        </p:spPr>
        <p:txBody>
          <a:bodyPr/>
          <a:lstStyle/>
          <a:p>
            <a:r>
              <a:rPr lang="en-US" dirty="0" smtClean="0"/>
              <a:t>How configure my JMS Provider and Queue?</a:t>
            </a:r>
            <a:endParaRPr lang="en-US" dirty="0"/>
          </a:p>
        </p:txBody>
      </p:sp>
      <p:sp>
        <p:nvSpPr>
          <p:cNvPr id="17" name="Rectangle 16"/>
          <p:cNvSpPr>
            <a:spLocks noChangeArrowheads="1"/>
          </p:cNvSpPr>
          <p:nvPr/>
        </p:nvSpPr>
        <p:spPr bwMode="auto">
          <a:xfrm>
            <a:off x="353585" y="898164"/>
            <a:ext cx="112011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800100" indent="-34290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342900" indent="-342900">
              <a:buFont typeface="Arial" charset="0"/>
              <a:buChar char="•"/>
            </a:pPr>
            <a:r>
              <a:rPr lang="en-US" altLang="en-US" sz="3200" dirty="0" smtClean="0">
                <a:latin typeface="+mn-lt"/>
                <a:ea typeface="Corbel" charset="0"/>
                <a:cs typeface="Corbel" charset="0"/>
              </a:rPr>
              <a:t>Configuration is done via the </a:t>
            </a:r>
            <a:r>
              <a:rPr lang="en-US" altLang="en-US" sz="3200" dirty="0" err="1" smtClean="0">
                <a:latin typeface="+mn-lt"/>
                <a:ea typeface="Corbel" charset="0"/>
                <a:cs typeface="Corbel" charset="0"/>
              </a:rPr>
              <a:t>JBoss</a:t>
            </a:r>
            <a:r>
              <a:rPr lang="en-US" altLang="en-US" sz="3200" dirty="0" smtClean="0">
                <a:latin typeface="+mn-lt"/>
                <a:ea typeface="Corbel" charset="0"/>
                <a:cs typeface="Corbel" charset="0"/>
              </a:rPr>
              <a:t> </a:t>
            </a:r>
            <a:r>
              <a:rPr lang="en-US" altLang="en-US" sz="3200" dirty="0" err="1" smtClean="0">
                <a:latin typeface="+mn-lt"/>
                <a:ea typeface="Corbel" charset="0"/>
                <a:cs typeface="Corbel" charset="0"/>
              </a:rPr>
              <a:t>standalone.xml</a:t>
            </a:r>
            <a:r>
              <a:rPr lang="en-US" altLang="en-US" sz="3200" dirty="0" smtClean="0">
                <a:latin typeface="+mn-lt"/>
                <a:ea typeface="Corbel" charset="0"/>
                <a:cs typeface="Corbel" charset="0"/>
              </a:rPr>
              <a:t> file:</a:t>
            </a:r>
          </a:p>
        </p:txBody>
      </p:sp>
      <p:sp>
        <p:nvSpPr>
          <p:cNvPr id="11" name="TextBox 10"/>
          <p:cNvSpPr txBox="1"/>
          <p:nvPr/>
        </p:nvSpPr>
        <p:spPr>
          <a:xfrm>
            <a:off x="-27709" y="5029654"/>
            <a:ext cx="12192000" cy="954107"/>
          </a:xfrm>
          <a:prstGeom prst="rect">
            <a:avLst/>
          </a:prstGeom>
          <a:noFill/>
        </p:spPr>
        <p:txBody>
          <a:bodyPr wrap="square" rtlCol="0">
            <a:spAutoFit/>
          </a:bodyPr>
          <a:lstStyle/>
          <a:p>
            <a:pPr algn="ctr"/>
            <a:r>
              <a:rPr lang="en-US" sz="2800" b="1" dirty="0" smtClean="0">
                <a:solidFill>
                  <a:srgbClr val="C00000"/>
                </a:solidFill>
              </a:rPr>
              <a:t>You need to configure the </a:t>
            </a:r>
            <a:r>
              <a:rPr lang="en-US" sz="2800" b="1" dirty="0" err="1" smtClean="0">
                <a:solidFill>
                  <a:srgbClr val="C00000"/>
                </a:solidFill>
              </a:rPr>
              <a:t>ActiveMQ</a:t>
            </a:r>
            <a:r>
              <a:rPr lang="en-US" sz="2800" b="1" dirty="0" smtClean="0">
                <a:solidFill>
                  <a:srgbClr val="C00000"/>
                </a:solidFill>
              </a:rPr>
              <a:t> JMS Provider in </a:t>
            </a:r>
            <a:r>
              <a:rPr lang="en-US" sz="2800" b="1" dirty="0" err="1" smtClean="0">
                <a:solidFill>
                  <a:srgbClr val="C00000"/>
                </a:solidFill>
              </a:rPr>
              <a:t>JBoss</a:t>
            </a:r>
            <a:r>
              <a:rPr lang="en-US" sz="2800" b="1" dirty="0" smtClean="0">
                <a:solidFill>
                  <a:srgbClr val="C00000"/>
                </a:solidFill>
              </a:rPr>
              <a:t> </a:t>
            </a:r>
            <a:r>
              <a:rPr lang="en-US" sz="2800" b="1" dirty="0" err="1" smtClean="0">
                <a:solidFill>
                  <a:srgbClr val="C00000"/>
                </a:solidFill>
              </a:rPr>
              <a:t>standalone.xml</a:t>
            </a:r>
            <a:r>
              <a:rPr lang="en-US" sz="2800" b="1" dirty="0" smtClean="0">
                <a:solidFill>
                  <a:srgbClr val="C00000"/>
                </a:solidFill>
              </a:rPr>
              <a:t>!</a:t>
            </a:r>
          </a:p>
          <a:p>
            <a:pPr algn="ctr"/>
            <a:r>
              <a:rPr lang="en-US" sz="2800" b="1" dirty="0" smtClean="0">
                <a:solidFill>
                  <a:srgbClr val="C00000"/>
                </a:solidFill>
              </a:rPr>
              <a:t>You need to configure your Topics in </a:t>
            </a:r>
            <a:r>
              <a:rPr lang="en-US" sz="2800" b="1" dirty="0" err="1" smtClean="0">
                <a:solidFill>
                  <a:srgbClr val="C00000"/>
                </a:solidFill>
              </a:rPr>
              <a:t>Jboss</a:t>
            </a:r>
            <a:r>
              <a:rPr lang="en-US" sz="2800" b="1" dirty="0" smtClean="0">
                <a:solidFill>
                  <a:srgbClr val="C00000"/>
                </a:solidFill>
              </a:rPr>
              <a:t> </a:t>
            </a:r>
            <a:r>
              <a:rPr lang="en-US" sz="2800" b="1" dirty="0" err="1" smtClean="0">
                <a:solidFill>
                  <a:srgbClr val="C00000"/>
                </a:solidFill>
              </a:rPr>
              <a:t>standalone.xml</a:t>
            </a:r>
            <a:r>
              <a:rPr lang="en-US" sz="2800" b="1" dirty="0" smtClean="0">
                <a:solidFill>
                  <a:srgbClr val="C00000"/>
                </a:solidFill>
              </a:rPr>
              <a:t>!</a:t>
            </a:r>
            <a:endParaRPr lang="en-US" sz="2800" b="1" dirty="0">
              <a:solidFill>
                <a:srgbClr val="C00000"/>
              </a:solidFill>
            </a:endParaRPr>
          </a:p>
        </p:txBody>
      </p:sp>
      <p:sp>
        <p:nvSpPr>
          <p:cNvPr id="3" name="Rectangle 2"/>
          <p:cNvSpPr/>
          <p:nvPr/>
        </p:nvSpPr>
        <p:spPr>
          <a:xfrm>
            <a:off x="785870" y="1547877"/>
            <a:ext cx="11114016" cy="3539430"/>
          </a:xfrm>
          <a:prstGeom prst="rect">
            <a:avLst/>
          </a:prstGeom>
        </p:spPr>
        <p:txBody>
          <a:bodyPr wrap="square">
            <a:spAutoFit/>
          </a:bodyPr>
          <a:lstStyle/>
          <a:p>
            <a:r>
              <a:rPr lang="en-US" sz="2800" dirty="0"/>
              <a:t>Add the following extension to the bottom of the extensions list</a:t>
            </a:r>
            <a:r>
              <a:rPr lang="en-US" sz="2800" dirty="0" smtClean="0"/>
              <a:t>:</a:t>
            </a:r>
          </a:p>
          <a:p>
            <a:r>
              <a:rPr lang="en-US" sz="2800" dirty="0" smtClean="0"/>
              <a:t>&lt;</a:t>
            </a:r>
            <a:r>
              <a:rPr lang="en-US" sz="2800" dirty="0"/>
              <a:t>extension module="</a:t>
            </a:r>
            <a:r>
              <a:rPr lang="en-US" sz="2800" dirty="0" err="1"/>
              <a:t>org.wildfly.extension.messaging-activemq</a:t>
            </a:r>
            <a:r>
              <a:rPr lang="en-US" sz="2800" dirty="0" smtClean="0"/>
              <a:t>”/&gt;</a:t>
            </a:r>
          </a:p>
          <a:p>
            <a:endParaRPr lang="en-US" sz="2800" dirty="0"/>
          </a:p>
          <a:p>
            <a:r>
              <a:rPr lang="en-US" sz="2800" dirty="0" smtClean="0"/>
              <a:t>Add </a:t>
            </a:r>
            <a:r>
              <a:rPr lang="en-US" sz="2800" dirty="0"/>
              <a:t>the </a:t>
            </a:r>
            <a:r>
              <a:rPr lang="en-US" sz="2800" dirty="0" err="1"/>
              <a:t>ActiveMQ</a:t>
            </a:r>
            <a:r>
              <a:rPr lang="en-US" sz="2800" dirty="0"/>
              <a:t> JSM Provider:&lt;subsystem </a:t>
            </a:r>
            <a:r>
              <a:rPr lang="en-US" sz="2800" dirty="0" err="1"/>
              <a:t>xmlns</a:t>
            </a:r>
            <a:r>
              <a:rPr lang="en-US" sz="2800" dirty="0"/>
              <a:t>="urn:jboss:domain:messaging-activemq:1.0"&gt;***&lt;/subsystem</a:t>
            </a:r>
            <a:r>
              <a:rPr lang="en-US" sz="2800" dirty="0" smtClean="0"/>
              <a:t>&gt;</a:t>
            </a:r>
          </a:p>
          <a:p>
            <a:endParaRPr lang="en-US" sz="2800" dirty="0"/>
          </a:p>
          <a:p>
            <a:r>
              <a:rPr lang="en-US" sz="2800" dirty="0" smtClean="0"/>
              <a:t>Add </a:t>
            </a:r>
            <a:r>
              <a:rPr lang="en-US" sz="2800" dirty="0"/>
              <a:t>Topics and Queues under the message subsystem:&lt;</a:t>
            </a:r>
            <a:r>
              <a:rPr lang="en-US" sz="2800" dirty="0" err="1"/>
              <a:t>jms</a:t>
            </a:r>
            <a:r>
              <a:rPr lang="en-US" sz="2800" dirty="0"/>
              <a:t>-queue name="Order" entries="java:/</a:t>
            </a:r>
            <a:r>
              <a:rPr lang="en-US" sz="2800" dirty="0" err="1"/>
              <a:t>jms</a:t>
            </a:r>
            <a:r>
              <a:rPr lang="en-US" sz="2800" dirty="0"/>
              <a:t>/queue/Order"/&gt;</a:t>
            </a:r>
          </a:p>
        </p:txBody>
      </p:sp>
    </p:spTree>
    <p:extLst>
      <p:ext uri="{BB962C8B-B14F-4D97-AF65-F5344CB8AC3E}">
        <p14:creationId xmlns:p14="http://schemas.microsoft.com/office/powerpoint/2010/main" val="1228219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91" y="15017"/>
            <a:ext cx="10972800" cy="967700"/>
          </a:xfrm>
        </p:spPr>
        <p:txBody>
          <a:bodyPr>
            <a:normAutofit/>
          </a:bodyPr>
          <a:lstStyle/>
          <a:p>
            <a:r>
              <a:rPr lang="en-US" dirty="0" smtClean="0"/>
              <a:t>Can I see an example Message Receiver?</a:t>
            </a:r>
            <a:endParaRPr lang="en-US" dirty="0"/>
          </a:p>
        </p:txBody>
      </p:sp>
      <p:pic>
        <p:nvPicPr>
          <p:cNvPr id="4" name="Picture 3"/>
          <p:cNvPicPr>
            <a:picLocks noChangeAspect="1"/>
          </p:cNvPicPr>
          <p:nvPr/>
        </p:nvPicPr>
        <p:blipFill>
          <a:blip r:embed="rId3"/>
          <a:stretch>
            <a:fillRect/>
          </a:stretch>
        </p:blipFill>
        <p:spPr>
          <a:xfrm>
            <a:off x="2736348" y="856814"/>
            <a:ext cx="9436615" cy="5149748"/>
          </a:xfrm>
          <a:prstGeom prst="rect">
            <a:avLst/>
          </a:prstGeom>
        </p:spPr>
      </p:pic>
      <p:cxnSp>
        <p:nvCxnSpPr>
          <p:cNvPr id="17" name="Straight Arrow Connector 16"/>
          <p:cNvCxnSpPr/>
          <p:nvPr/>
        </p:nvCxnSpPr>
        <p:spPr>
          <a:xfrm>
            <a:off x="2079078" y="1267406"/>
            <a:ext cx="107216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a:spLocks noChangeArrowheads="1"/>
          </p:cNvSpPr>
          <p:nvPr/>
        </p:nvSpPr>
        <p:spPr bwMode="auto">
          <a:xfrm>
            <a:off x="52068" y="967321"/>
            <a:ext cx="26043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Queue and Message definition</a:t>
            </a:r>
            <a:endParaRPr lang="en-US" altLang="en-US" sz="1600" dirty="0">
              <a:solidFill>
                <a:srgbClr val="00B050"/>
              </a:solidFill>
              <a:latin typeface="+mn-lt"/>
            </a:endParaRPr>
          </a:p>
        </p:txBody>
      </p:sp>
      <p:cxnSp>
        <p:nvCxnSpPr>
          <p:cNvPr id="15" name="Straight Arrow Connector 14"/>
          <p:cNvCxnSpPr/>
          <p:nvPr/>
        </p:nvCxnSpPr>
        <p:spPr>
          <a:xfrm flipV="1">
            <a:off x="2326826" y="2159306"/>
            <a:ext cx="647728" cy="678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a:spLocks noChangeArrowheads="1"/>
          </p:cNvSpPr>
          <p:nvPr/>
        </p:nvSpPr>
        <p:spPr bwMode="auto">
          <a:xfrm>
            <a:off x="0" y="1995079"/>
            <a:ext cx="27762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Inject our Orders Business Service</a:t>
            </a:r>
            <a:endParaRPr lang="en-US" altLang="en-US" sz="1600" dirty="0">
              <a:solidFill>
                <a:srgbClr val="00B050"/>
              </a:solidFill>
              <a:latin typeface="+mn-lt"/>
            </a:endParaRPr>
          </a:p>
        </p:txBody>
      </p:sp>
      <p:cxnSp>
        <p:nvCxnSpPr>
          <p:cNvPr id="21" name="Straight Arrow Connector 20"/>
          <p:cNvCxnSpPr/>
          <p:nvPr/>
        </p:nvCxnSpPr>
        <p:spPr>
          <a:xfrm flipH="1">
            <a:off x="6577191" y="1785742"/>
            <a:ext cx="1677299" cy="389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a:spLocks noChangeArrowheads="1"/>
          </p:cNvSpPr>
          <p:nvPr/>
        </p:nvSpPr>
        <p:spPr bwMode="auto">
          <a:xfrm>
            <a:off x="8254490" y="1456469"/>
            <a:ext cx="22293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POJO that implements the Message </a:t>
            </a:r>
            <a:r>
              <a:rPr lang="en-US" altLang="en-US" sz="1600" smtClean="0">
                <a:solidFill>
                  <a:srgbClr val="00B050"/>
                </a:solidFill>
                <a:latin typeface="+mn-lt"/>
              </a:rPr>
              <a:t>Listener interface</a:t>
            </a:r>
            <a:endParaRPr lang="en-US" altLang="en-US" sz="1600" dirty="0">
              <a:solidFill>
                <a:srgbClr val="00B050"/>
              </a:solidFill>
              <a:latin typeface="+mn-lt"/>
            </a:endParaRPr>
          </a:p>
        </p:txBody>
      </p:sp>
      <p:cxnSp>
        <p:nvCxnSpPr>
          <p:cNvPr id="27" name="Straight Arrow Connector 26"/>
          <p:cNvCxnSpPr/>
          <p:nvPr/>
        </p:nvCxnSpPr>
        <p:spPr>
          <a:xfrm flipV="1">
            <a:off x="2522863" y="4792203"/>
            <a:ext cx="796107" cy="1115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a:spLocks noChangeArrowheads="1"/>
          </p:cNvSpPr>
          <p:nvPr/>
        </p:nvSpPr>
        <p:spPr bwMode="auto">
          <a:xfrm>
            <a:off x="421324" y="4634077"/>
            <a:ext cx="22293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smtClean="0">
                <a:solidFill>
                  <a:srgbClr val="00B050"/>
                </a:solidFill>
                <a:latin typeface="+mn-lt"/>
              </a:rPr>
              <a:t>Message receiver code </a:t>
            </a:r>
            <a:endParaRPr lang="en-US" altLang="en-US" sz="1600" dirty="0">
              <a:solidFill>
                <a:srgbClr val="00B050"/>
              </a:solidFill>
              <a:latin typeface="+mn-lt"/>
            </a:endParaRPr>
          </a:p>
        </p:txBody>
      </p:sp>
      <p:sp>
        <p:nvSpPr>
          <p:cNvPr id="7" name="Oval 6"/>
          <p:cNvSpPr/>
          <p:nvPr/>
        </p:nvSpPr>
        <p:spPr>
          <a:xfrm>
            <a:off x="5348701" y="1546388"/>
            <a:ext cx="1068636" cy="448691"/>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flipH="1">
            <a:off x="5348701" y="1785742"/>
            <a:ext cx="2905789" cy="202206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68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91" y="15017"/>
            <a:ext cx="10972800" cy="967700"/>
          </a:xfrm>
        </p:spPr>
        <p:txBody>
          <a:bodyPr>
            <a:normAutofit/>
          </a:bodyPr>
          <a:lstStyle/>
          <a:p>
            <a:r>
              <a:rPr lang="en-US" dirty="0" smtClean="0"/>
              <a:t>Can I see an example Message Sender?</a:t>
            </a:r>
            <a:endParaRPr lang="en-US" dirty="0"/>
          </a:p>
        </p:txBody>
      </p:sp>
      <p:cxnSp>
        <p:nvCxnSpPr>
          <p:cNvPr id="17" name="Straight Arrow Connector 16"/>
          <p:cNvCxnSpPr/>
          <p:nvPr/>
        </p:nvCxnSpPr>
        <p:spPr>
          <a:xfrm>
            <a:off x="2522863" y="1259708"/>
            <a:ext cx="145422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a:spLocks noChangeArrowheads="1"/>
          </p:cNvSpPr>
          <p:nvPr/>
        </p:nvSpPr>
        <p:spPr bwMode="auto">
          <a:xfrm>
            <a:off x="52068" y="967321"/>
            <a:ext cx="26043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JMS Connection and Queue Resource definitions</a:t>
            </a:r>
            <a:endParaRPr lang="en-US" altLang="en-US" sz="1600" dirty="0">
              <a:solidFill>
                <a:srgbClr val="00B050"/>
              </a:solidFill>
              <a:latin typeface="+mn-lt"/>
            </a:endParaRPr>
          </a:p>
        </p:txBody>
      </p:sp>
      <p:sp>
        <p:nvSpPr>
          <p:cNvPr id="16" name="TextBox 15"/>
          <p:cNvSpPr txBox="1">
            <a:spLocks noChangeArrowheads="1"/>
          </p:cNvSpPr>
          <p:nvPr/>
        </p:nvSpPr>
        <p:spPr bwMode="auto">
          <a:xfrm>
            <a:off x="917340" y="2473357"/>
            <a:ext cx="27762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Create a JMS Connection and Session</a:t>
            </a:r>
            <a:endParaRPr lang="en-US" altLang="en-US" sz="1600" dirty="0">
              <a:solidFill>
                <a:srgbClr val="00B050"/>
              </a:solidFill>
              <a:latin typeface="+mn-lt"/>
            </a:endParaRPr>
          </a:p>
        </p:txBody>
      </p:sp>
      <p:pic>
        <p:nvPicPr>
          <p:cNvPr id="5" name="Picture 4"/>
          <p:cNvPicPr>
            <a:picLocks noChangeAspect="1"/>
          </p:cNvPicPr>
          <p:nvPr/>
        </p:nvPicPr>
        <p:blipFill>
          <a:blip r:embed="rId3"/>
          <a:stretch>
            <a:fillRect/>
          </a:stretch>
        </p:blipFill>
        <p:spPr>
          <a:xfrm>
            <a:off x="4068212" y="833916"/>
            <a:ext cx="6232559" cy="5076781"/>
          </a:xfrm>
          <a:prstGeom prst="rect">
            <a:avLst/>
          </a:prstGeom>
        </p:spPr>
      </p:pic>
      <p:cxnSp>
        <p:nvCxnSpPr>
          <p:cNvPr id="15" name="Straight Arrow Connector 14"/>
          <p:cNvCxnSpPr/>
          <p:nvPr/>
        </p:nvCxnSpPr>
        <p:spPr>
          <a:xfrm flipV="1">
            <a:off x="3608200" y="2758961"/>
            <a:ext cx="920024" cy="678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a:spLocks noChangeArrowheads="1"/>
          </p:cNvSpPr>
          <p:nvPr/>
        </p:nvSpPr>
        <p:spPr bwMode="auto">
          <a:xfrm>
            <a:off x="917340" y="3054740"/>
            <a:ext cx="27762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Create a JMS Message Producer  to send messages with</a:t>
            </a:r>
            <a:endParaRPr lang="en-US" altLang="en-US" sz="1600" dirty="0">
              <a:solidFill>
                <a:srgbClr val="00B050"/>
              </a:solidFill>
              <a:latin typeface="+mn-lt"/>
            </a:endParaRPr>
          </a:p>
        </p:txBody>
      </p:sp>
      <p:cxnSp>
        <p:nvCxnSpPr>
          <p:cNvPr id="24" name="Straight Arrow Connector 23"/>
          <p:cNvCxnSpPr/>
          <p:nvPr/>
        </p:nvCxnSpPr>
        <p:spPr>
          <a:xfrm flipV="1">
            <a:off x="3608200" y="3340344"/>
            <a:ext cx="920024" cy="678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a:spLocks noChangeArrowheads="1"/>
          </p:cNvSpPr>
          <p:nvPr/>
        </p:nvSpPr>
        <p:spPr bwMode="auto">
          <a:xfrm>
            <a:off x="917340" y="3979393"/>
            <a:ext cx="27762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smtClean="0">
                <a:solidFill>
                  <a:srgbClr val="00B050"/>
                </a:solidFill>
                <a:latin typeface="+mn-lt"/>
              </a:rPr>
              <a:t>Send a Text JMS Message</a:t>
            </a:r>
            <a:endParaRPr lang="en-US" altLang="en-US" sz="1600" dirty="0">
              <a:solidFill>
                <a:srgbClr val="00B050"/>
              </a:solidFill>
              <a:latin typeface="+mn-lt"/>
            </a:endParaRPr>
          </a:p>
        </p:txBody>
      </p:sp>
      <p:cxnSp>
        <p:nvCxnSpPr>
          <p:cNvPr id="26" name="Straight Arrow Connector 25"/>
          <p:cNvCxnSpPr/>
          <p:nvPr/>
        </p:nvCxnSpPr>
        <p:spPr>
          <a:xfrm flipV="1">
            <a:off x="3608200" y="4166027"/>
            <a:ext cx="920024" cy="678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a:spLocks noChangeArrowheads="1"/>
          </p:cNvSpPr>
          <p:nvPr/>
        </p:nvSpPr>
        <p:spPr bwMode="auto">
          <a:xfrm>
            <a:off x="917340" y="4630457"/>
            <a:ext cx="27762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Send </a:t>
            </a:r>
            <a:r>
              <a:rPr lang="en-US" altLang="en-US" sz="1600" smtClean="0">
                <a:solidFill>
                  <a:srgbClr val="00B050"/>
                </a:solidFill>
                <a:latin typeface="+mn-lt"/>
              </a:rPr>
              <a:t>an Object JMS </a:t>
            </a:r>
            <a:r>
              <a:rPr lang="en-US" altLang="en-US" sz="1600" dirty="0" smtClean="0">
                <a:solidFill>
                  <a:srgbClr val="00B050"/>
                </a:solidFill>
                <a:latin typeface="+mn-lt"/>
              </a:rPr>
              <a:t>Message</a:t>
            </a:r>
            <a:endParaRPr lang="en-US" altLang="en-US" sz="1600" dirty="0">
              <a:solidFill>
                <a:srgbClr val="00B050"/>
              </a:solidFill>
              <a:latin typeface="+mn-lt"/>
            </a:endParaRPr>
          </a:p>
        </p:txBody>
      </p:sp>
      <p:cxnSp>
        <p:nvCxnSpPr>
          <p:cNvPr id="30" name="Straight Arrow Connector 29"/>
          <p:cNvCxnSpPr/>
          <p:nvPr/>
        </p:nvCxnSpPr>
        <p:spPr>
          <a:xfrm flipV="1">
            <a:off x="3608200" y="4817091"/>
            <a:ext cx="920024" cy="678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a:spLocks noChangeArrowheads="1"/>
          </p:cNvSpPr>
          <p:nvPr/>
        </p:nvSpPr>
        <p:spPr bwMode="auto">
          <a:xfrm>
            <a:off x="917340" y="5278129"/>
            <a:ext cx="27762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r>
              <a:rPr lang="en-US" altLang="en-US" sz="1600" dirty="0" smtClean="0">
                <a:solidFill>
                  <a:srgbClr val="00B050"/>
                </a:solidFill>
                <a:latin typeface="+mn-lt"/>
              </a:rPr>
              <a:t>Close the JMS Connection</a:t>
            </a:r>
            <a:endParaRPr lang="en-US" altLang="en-US" sz="1600" dirty="0">
              <a:solidFill>
                <a:srgbClr val="00B050"/>
              </a:solidFill>
              <a:latin typeface="+mn-lt"/>
            </a:endParaRPr>
          </a:p>
        </p:txBody>
      </p:sp>
      <p:cxnSp>
        <p:nvCxnSpPr>
          <p:cNvPr id="32" name="Straight Arrow Connector 31"/>
          <p:cNvCxnSpPr/>
          <p:nvPr/>
        </p:nvCxnSpPr>
        <p:spPr>
          <a:xfrm flipV="1">
            <a:off x="3608200" y="5464763"/>
            <a:ext cx="920024" cy="678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663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027" y="1913968"/>
            <a:ext cx="10972800" cy="1143000"/>
          </a:xfrm>
        </p:spPr>
        <p:txBody>
          <a:bodyPr/>
          <a:lstStyle/>
          <a:p>
            <a:r>
              <a:rPr lang="en-US" dirty="0" smtClean="0"/>
              <a:t>Introduction to the Integration Technologies</a:t>
            </a:r>
            <a:endParaRPr lang="en-US" dirty="0"/>
          </a:p>
        </p:txBody>
      </p:sp>
    </p:spTree>
    <p:extLst>
      <p:ext uri="{BB962C8B-B14F-4D97-AF65-F5344CB8AC3E}">
        <p14:creationId xmlns:p14="http://schemas.microsoft.com/office/powerpoint/2010/main" val="3536314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0"/>
            <a:ext cx="10972800" cy="1143000"/>
          </a:xfrm>
        </p:spPr>
        <p:txBody>
          <a:bodyPr/>
          <a:lstStyle/>
          <a:p>
            <a:pPr>
              <a:defRPr/>
            </a:pPr>
            <a:r>
              <a:rPr lang="en-US" dirty="0" smtClean="0">
                <a:solidFill>
                  <a:schemeClr val="tx1">
                    <a:lumMod val="75000"/>
                    <a:lumOff val="25000"/>
                  </a:schemeClr>
                </a:solidFill>
              </a:rPr>
              <a:t>In-Class Activity</a:t>
            </a:r>
            <a:endParaRPr lang="en-US" dirty="0">
              <a:solidFill>
                <a:schemeClr val="tx1">
                  <a:lumMod val="75000"/>
                  <a:lumOff val="25000"/>
                </a:schemeClr>
              </a:solidFill>
            </a:endParaRPr>
          </a:p>
        </p:txBody>
      </p:sp>
      <p:sp>
        <p:nvSpPr>
          <p:cNvPr id="7" name="Content Placeholder 2"/>
          <p:cNvSpPr>
            <a:spLocks noGrp="1"/>
          </p:cNvSpPr>
          <p:nvPr>
            <p:ph idx="1"/>
          </p:nvPr>
        </p:nvSpPr>
        <p:spPr>
          <a:xfrm>
            <a:off x="0" y="1143001"/>
            <a:ext cx="12191999" cy="5078948"/>
          </a:xfrm>
        </p:spPr>
        <p:txBody>
          <a:bodyPr>
            <a:normAutofit/>
          </a:bodyPr>
          <a:lstStyle/>
          <a:p>
            <a:pPr marL="0" indent="0" algn="ctr">
              <a:buNone/>
            </a:pPr>
            <a:r>
              <a:rPr lang="en-US" sz="4400" dirty="0" smtClean="0">
                <a:latin typeface="+mn-lt"/>
              </a:rPr>
              <a:t>Build a Message Service using JMS and MDB!</a:t>
            </a:r>
          </a:p>
          <a:p>
            <a:pPr marL="514350" indent="-514350">
              <a:buFont typeface="+mj-lt"/>
              <a:buAutoNum type="arabicPeriod"/>
            </a:pPr>
            <a:r>
              <a:rPr lang="en-US" sz="3200" b="0" dirty="0" smtClean="0">
                <a:latin typeface="+mn-lt"/>
              </a:rPr>
              <a:t>Complete the </a:t>
            </a:r>
            <a:r>
              <a:rPr lang="en-US" sz="3200" b="0" dirty="0">
                <a:latin typeface="+mn-lt"/>
              </a:rPr>
              <a:t>In-Class Activity </a:t>
            </a:r>
            <a:r>
              <a:rPr lang="en-US" sz="3200" b="0" dirty="0" smtClean="0">
                <a:latin typeface="+mn-lt"/>
              </a:rPr>
              <a:t>#5c </a:t>
            </a:r>
            <a:r>
              <a:rPr lang="en-US" sz="3200" b="0" dirty="0">
                <a:latin typeface="+mn-lt"/>
              </a:rPr>
              <a:t>that I posted in an Announcement. </a:t>
            </a:r>
            <a:endParaRPr lang="en-US" sz="3200" b="0" dirty="0" smtClean="0">
              <a:latin typeface="+mn-lt"/>
            </a:endParaRPr>
          </a:p>
          <a:p>
            <a:pPr marL="914400" lvl="1" indent="-514350"/>
            <a:r>
              <a:rPr lang="en-US" b="0" dirty="0" smtClean="0">
                <a:latin typeface="+mn-lt"/>
              </a:rPr>
              <a:t>Create a JMS compliant Message Service </a:t>
            </a:r>
            <a:r>
              <a:rPr lang="en-US" b="0" smtClean="0">
                <a:latin typeface="+mn-lt"/>
              </a:rPr>
              <a:t>using a MDB </a:t>
            </a:r>
            <a:r>
              <a:rPr lang="en-US" b="0" dirty="0" smtClean="0">
                <a:latin typeface="+mn-lt"/>
              </a:rPr>
              <a:t>to receive messages.</a:t>
            </a:r>
          </a:p>
          <a:p>
            <a:pPr marL="914400" lvl="1" indent="-514350"/>
            <a:r>
              <a:rPr lang="en-US" b="0" dirty="0" smtClean="0">
                <a:latin typeface="+mn-lt"/>
              </a:rPr>
              <a:t>Send a JMS compliant Message to the MDB.</a:t>
            </a:r>
          </a:p>
        </p:txBody>
      </p:sp>
    </p:spTree>
    <p:extLst>
      <p:ext uri="{BB962C8B-B14F-4D97-AF65-F5344CB8AC3E}">
        <p14:creationId xmlns:p14="http://schemas.microsoft.com/office/powerpoint/2010/main" val="176492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0"/>
            <a:ext cx="10972800" cy="1143000"/>
          </a:xfrm>
        </p:spPr>
        <p:txBody>
          <a:bodyPr/>
          <a:lstStyle/>
          <a:p>
            <a:pPr>
              <a:defRPr/>
            </a:pPr>
            <a:r>
              <a:rPr lang="en-US" dirty="0" smtClean="0">
                <a:solidFill>
                  <a:schemeClr val="tx1">
                    <a:lumMod val="75000"/>
                    <a:lumOff val="25000"/>
                  </a:schemeClr>
                </a:solidFill>
              </a:rPr>
              <a:t>In-Class Activity</a:t>
            </a:r>
            <a:endParaRPr lang="en-US" dirty="0">
              <a:solidFill>
                <a:schemeClr val="tx1">
                  <a:lumMod val="75000"/>
                  <a:lumOff val="25000"/>
                </a:schemeClr>
              </a:solidFill>
            </a:endParaRPr>
          </a:p>
        </p:txBody>
      </p:sp>
      <p:sp>
        <p:nvSpPr>
          <p:cNvPr id="7" name="Content Placeholder 2"/>
          <p:cNvSpPr>
            <a:spLocks noGrp="1"/>
          </p:cNvSpPr>
          <p:nvPr>
            <p:ph idx="1"/>
          </p:nvPr>
        </p:nvSpPr>
        <p:spPr>
          <a:xfrm>
            <a:off x="0" y="1143001"/>
            <a:ext cx="12191999" cy="5078948"/>
          </a:xfrm>
        </p:spPr>
        <p:txBody>
          <a:bodyPr>
            <a:normAutofit/>
          </a:bodyPr>
          <a:lstStyle/>
          <a:p>
            <a:pPr marL="0" indent="0" algn="ctr">
              <a:buNone/>
            </a:pPr>
            <a:r>
              <a:rPr lang="en-US" sz="4400" dirty="0" smtClean="0">
                <a:latin typeface="+mn-lt"/>
              </a:rPr>
              <a:t>Work on Project!</a:t>
            </a:r>
          </a:p>
          <a:p>
            <a:pPr marL="514350" indent="-514350">
              <a:buFont typeface="+mj-lt"/>
              <a:buAutoNum type="arabicPeriod"/>
            </a:pPr>
            <a:r>
              <a:rPr lang="en-US" sz="3200" b="0" dirty="0" smtClean="0">
                <a:latin typeface="+mn-lt"/>
              </a:rPr>
              <a:t>Spend this time to work on the Milestone Assignment. </a:t>
            </a:r>
          </a:p>
          <a:p>
            <a:pPr marL="914400" lvl="1" indent="-514350"/>
            <a:r>
              <a:rPr lang="en-US" b="0" dirty="0" smtClean="0">
                <a:latin typeface="+mn-lt"/>
              </a:rPr>
              <a:t>Design a REST Service API using 2 HTTP Verbs (HTTP GET and HTTP POST).</a:t>
            </a:r>
          </a:p>
          <a:p>
            <a:pPr marL="914400" lvl="1" indent="-514350"/>
            <a:r>
              <a:rPr lang="en-US" b="0" dirty="0" smtClean="0">
                <a:latin typeface="+mn-lt"/>
              </a:rPr>
              <a:t>Return JSON data format.</a:t>
            </a:r>
          </a:p>
          <a:p>
            <a:pPr marL="914400" lvl="1" indent="-514350"/>
            <a:r>
              <a:rPr lang="en-US" b="0" dirty="0" smtClean="0">
                <a:latin typeface="+mn-lt"/>
              </a:rPr>
              <a:t>Document your REST Service API.</a:t>
            </a:r>
          </a:p>
          <a:p>
            <a:pPr marL="1314450" lvl="2" indent="-514350"/>
            <a:r>
              <a:rPr lang="en-US" b="0" dirty="0" smtClean="0">
                <a:latin typeface="+mn-lt"/>
              </a:rPr>
              <a:t>What is your API URI?</a:t>
            </a:r>
          </a:p>
          <a:p>
            <a:pPr marL="1314450" lvl="2" indent="-514350"/>
            <a:r>
              <a:rPr lang="en-US" b="0" dirty="0" smtClean="0">
                <a:latin typeface="+mn-lt"/>
              </a:rPr>
              <a:t>What JSON do I get in return (document all name value pairs)?</a:t>
            </a:r>
          </a:p>
          <a:p>
            <a:pPr marL="1314450" lvl="2" indent="-514350"/>
            <a:r>
              <a:rPr lang="en-US" b="0" dirty="0" smtClean="0">
                <a:latin typeface="+mn-lt"/>
              </a:rPr>
              <a:t>What return error codes do I get in return?</a:t>
            </a:r>
          </a:p>
          <a:p>
            <a:pPr marL="914400" lvl="1" indent="-514350"/>
            <a:r>
              <a:rPr lang="en-US" b="0" dirty="0" smtClean="0">
                <a:latin typeface="+mn-lt"/>
              </a:rPr>
              <a:t>Test your REST Service using Postman.</a:t>
            </a:r>
          </a:p>
        </p:txBody>
      </p:sp>
    </p:spTree>
    <p:extLst>
      <p:ext uri="{BB962C8B-B14F-4D97-AF65-F5344CB8AC3E}">
        <p14:creationId xmlns:p14="http://schemas.microsoft.com/office/powerpoint/2010/main" val="1060542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Weekend Reminders</a:t>
            </a:r>
            <a:endParaRPr lang="en-US" dirty="0"/>
          </a:p>
        </p:txBody>
      </p:sp>
      <p:sp>
        <p:nvSpPr>
          <p:cNvPr id="3" name="Content Placeholder 2"/>
          <p:cNvSpPr>
            <a:spLocks noGrp="1"/>
          </p:cNvSpPr>
          <p:nvPr>
            <p:ph idx="1"/>
          </p:nvPr>
        </p:nvSpPr>
        <p:spPr/>
        <p:txBody>
          <a:bodyPr/>
          <a:lstStyle/>
          <a:p>
            <a:r>
              <a:rPr lang="en-US" b="0" dirty="0" smtClean="0">
                <a:latin typeface="+mn-lt"/>
              </a:rPr>
              <a:t>Submit Milestone #5.</a:t>
            </a:r>
          </a:p>
          <a:p>
            <a:r>
              <a:rPr lang="en-US" b="0" dirty="0" smtClean="0">
                <a:latin typeface="+mn-lt"/>
              </a:rPr>
              <a:t>Submit In-Class Activity #5c to the Main Forum.</a:t>
            </a:r>
          </a:p>
          <a:p>
            <a:pPr marL="0" indent="0">
              <a:buNone/>
            </a:pPr>
            <a:endParaRPr lang="en-US" dirty="0">
              <a:latin typeface="+mn-lt"/>
            </a:endParaRPr>
          </a:p>
          <a:p>
            <a:pPr marL="0" indent="0">
              <a:buNone/>
            </a:pPr>
            <a:endParaRPr lang="en-US" dirty="0" smtClean="0">
              <a:latin typeface="+mn-lt"/>
            </a:endParaRPr>
          </a:p>
          <a:p>
            <a:endParaRPr lang="en-US" dirty="0">
              <a:latin typeface="+mn-lt"/>
            </a:endParaRPr>
          </a:p>
        </p:txBody>
      </p:sp>
      <p:sp>
        <p:nvSpPr>
          <p:cNvPr id="4" name="TextBox 3"/>
          <p:cNvSpPr txBox="1"/>
          <p:nvPr/>
        </p:nvSpPr>
        <p:spPr>
          <a:xfrm>
            <a:off x="914401" y="3157963"/>
            <a:ext cx="9716876" cy="1815882"/>
          </a:xfrm>
          <a:prstGeom prst="rect">
            <a:avLst/>
          </a:prstGeom>
          <a:noFill/>
        </p:spPr>
        <p:txBody>
          <a:bodyPr wrap="square" rtlCol="0">
            <a:spAutoFit/>
          </a:bodyPr>
          <a:lstStyle/>
          <a:p>
            <a:r>
              <a:rPr lang="en-US" sz="2800" dirty="0" smtClean="0">
                <a:solidFill>
                  <a:srgbClr val="C00000"/>
                </a:solidFill>
              </a:rPr>
              <a:t>NOTE: You also need to complete In-Class Activity 5d.</a:t>
            </a:r>
          </a:p>
          <a:p>
            <a:r>
              <a:rPr lang="en-US" sz="2800" dirty="0" smtClean="0">
                <a:solidFill>
                  <a:srgbClr val="C00000"/>
                </a:solidFill>
              </a:rPr>
              <a:t>You need to design a REST API with a Christian World View theme.</a:t>
            </a:r>
          </a:p>
          <a:p>
            <a:r>
              <a:rPr lang="en-US" sz="2800" dirty="0" smtClean="0">
                <a:solidFill>
                  <a:srgbClr val="C00000"/>
                </a:solidFill>
              </a:rPr>
              <a:t>See the requirements in the In-Class Activity that was posted in an Announcement.</a:t>
            </a:r>
            <a:endParaRPr lang="en-US" sz="2800" dirty="0">
              <a:solidFill>
                <a:srgbClr val="C00000"/>
              </a:solidFill>
            </a:endParaRPr>
          </a:p>
        </p:txBody>
      </p:sp>
    </p:spTree>
    <p:extLst>
      <p:ext uri="{BB962C8B-B14F-4D97-AF65-F5344CB8AC3E}">
        <p14:creationId xmlns:p14="http://schemas.microsoft.com/office/powerpoint/2010/main" val="76109472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638"/>
            <a:ext cx="10972800" cy="1035139"/>
          </a:xfrm>
        </p:spPr>
        <p:txBody>
          <a:bodyPr/>
          <a:lstStyle/>
          <a:p>
            <a:r>
              <a:rPr lang="en-US" dirty="0" smtClean="0"/>
              <a:t>N-Layer Architecture</a:t>
            </a:r>
            <a:endParaRPr lang="en-US" dirty="0"/>
          </a:p>
        </p:txBody>
      </p:sp>
      <p:sp>
        <p:nvSpPr>
          <p:cNvPr id="4" name="Line"/>
          <p:cNvSpPr/>
          <p:nvPr/>
        </p:nvSpPr>
        <p:spPr>
          <a:xfrm flipH="1">
            <a:off x="8338100" y="1533224"/>
            <a:ext cx="6350" cy="3729495"/>
          </a:xfrm>
          <a:prstGeom prst="line">
            <a:avLst/>
          </a:prstGeom>
          <a:ln w="31750">
            <a:solidFill>
              <a:schemeClr val="accent4"/>
            </a:solidFill>
          </a:ln>
          <a:effectLst>
            <a:outerShdw blurRad="63500" dist="12700" dir="5400000" rotWithShape="0">
              <a:schemeClr val="accent4">
                <a:alpha val="50000"/>
              </a:schemeClr>
            </a:outerShdw>
          </a:effectLst>
        </p:spPr>
        <p:txBody>
          <a:bodyPr lIns="45719" rIns="45719"/>
          <a:lstStyle/>
          <a:p>
            <a:pPr defTabSz="457200">
              <a:defRPr sz="1200">
                <a:latin typeface="+mn-lt"/>
                <a:ea typeface="+mn-ea"/>
                <a:cs typeface="+mn-cs"/>
                <a:sym typeface="Helvetica"/>
              </a:defRPr>
            </a:pPr>
            <a:endParaRPr/>
          </a:p>
        </p:txBody>
      </p:sp>
      <p:sp>
        <p:nvSpPr>
          <p:cNvPr id="8" name="Line"/>
          <p:cNvSpPr/>
          <p:nvPr/>
        </p:nvSpPr>
        <p:spPr>
          <a:xfrm>
            <a:off x="4977361" y="1072310"/>
            <a:ext cx="12703" cy="4381024"/>
          </a:xfrm>
          <a:prstGeom prst="line">
            <a:avLst/>
          </a:prstGeom>
          <a:ln w="31750">
            <a:solidFill>
              <a:schemeClr val="accent4"/>
            </a:solidFill>
          </a:ln>
          <a:effectLst>
            <a:outerShdw blurRad="63500" dist="12700" dir="5400000" rotWithShape="0">
              <a:schemeClr val="accent4">
                <a:alpha val="50000"/>
              </a:schemeClr>
            </a:outerShdw>
          </a:effectLst>
        </p:spPr>
        <p:txBody>
          <a:bodyPr lIns="45719" rIns="45719"/>
          <a:lstStyle/>
          <a:p>
            <a:pPr defTabSz="457200">
              <a:defRPr sz="1200">
                <a:latin typeface="+mn-lt"/>
                <a:ea typeface="+mn-ea"/>
                <a:cs typeface="+mn-cs"/>
                <a:sym typeface="Helvetica"/>
              </a:defRPr>
            </a:pPr>
            <a:endParaRPr/>
          </a:p>
        </p:txBody>
      </p:sp>
      <p:pic>
        <p:nvPicPr>
          <p:cNvPr id="11" name="image.png" descr="image.png"/>
          <p:cNvPicPr>
            <a:picLocks noChangeAspect="1"/>
          </p:cNvPicPr>
          <p:nvPr/>
        </p:nvPicPr>
        <p:blipFill>
          <a:blip r:embed="rId2">
            <a:extLst/>
          </a:blip>
          <a:stretch>
            <a:fillRect/>
          </a:stretch>
        </p:blipFill>
        <p:spPr>
          <a:xfrm>
            <a:off x="4216950" y="867634"/>
            <a:ext cx="4864100" cy="785897"/>
          </a:xfrm>
          <a:prstGeom prst="rect">
            <a:avLst/>
          </a:prstGeom>
          <a:ln w="12700">
            <a:miter lim="400000"/>
          </a:ln>
        </p:spPr>
      </p:pic>
      <p:sp>
        <p:nvSpPr>
          <p:cNvPr id="12" name="Client Layer (Desktop/Mobile/Browser)…"/>
          <p:cNvSpPr txBox="1"/>
          <p:nvPr/>
        </p:nvSpPr>
        <p:spPr>
          <a:xfrm>
            <a:off x="4394750" y="1014501"/>
            <a:ext cx="4503738" cy="4483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rPr sz="1600" b="1">
                <a:latin typeface="Arial"/>
                <a:ea typeface="Arial"/>
                <a:cs typeface="Arial"/>
                <a:sym typeface="Arial"/>
              </a:rPr>
              <a:t>Client Layer (Desktop/Mobile/Browser)</a:t>
            </a:r>
          </a:p>
          <a:p>
            <a:pPr algn="ctr"/>
            <a:r>
              <a:rPr sz="1000" b="1">
                <a:latin typeface="Arial"/>
                <a:ea typeface="Arial"/>
                <a:cs typeface="Arial"/>
                <a:sym typeface="Arial"/>
              </a:rPr>
              <a:t>User Interface, (Minimal) Client Side Validation, AJAX, UI Rules</a:t>
            </a:r>
          </a:p>
        </p:txBody>
      </p:sp>
      <p:pic>
        <p:nvPicPr>
          <p:cNvPr id="13" name="image.png" descr="image.png"/>
          <p:cNvPicPr>
            <a:picLocks noChangeAspect="1"/>
          </p:cNvPicPr>
          <p:nvPr/>
        </p:nvPicPr>
        <p:blipFill>
          <a:blip r:embed="rId3">
            <a:extLst/>
          </a:blip>
          <a:stretch>
            <a:fillRect/>
          </a:stretch>
        </p:blipFill>
        <p:spPr>
          <a:xfrm>
            <a:off x="4216950" y="1647281"/>
            <a:ext cx="4864100" cy="785897"/>
          </a:xfrm>
          <a:prstGeom prst="rect">
            <a:avLst/>
          </a:prstGeom>
          <a:ln w="12700">
            <a:miter lim="400000"/>
          </a:ln>
        </p:spPr>
      </p:pic>
      <p:sp>
        <p:nvSpPr>
          <p:cNvPr id="14" name="Presentation Layer (PL)…"/>
          <p:cNvSpPr txBox="1"/>
          <p:nvPr/>
        </p:nvSpPr>
        <p:spPr>
          <a:xfrm>
            <a:off x="4394750" y="1776962"/>
            <a:ext cx="4503738" cy="448388"/>
          </a:xfrm>
          <a:prstGeom prst="rect">
            <a:avLst/>
          </a:prstGeom>
          <a:solidFill>
            <a:srgbClr val="FE8182"/>
          </a:solidFill>
          <a:ln w="12700">
            <a:miter lim="400000"/>
          </a:ln>
          <a:extLst>
            <a:ext uri="{C572A759-6A51-4108-AA02-DFA0A04FC94B}">
              <ma14:wrappingTextBoxFlag xmlns:ma14="http://schemas.microsoft.com/office/mac/drawingml/2011/main" val="1"/>
            </a:ext>
          </a:extLst>
        </p:spPr>
        <p:txBody>
          <a:bodyPr lIns="45719" rIns="45719">
            <a:spAutoFit/>
          </a:bodyPr>
          <a:lstStyle/>
          <a:p>
            <a:pPr algn="ctr"/>
            <a:r>
              <a:rPr sz="1600">
                <a:latin typeface="Arial"/>
                <a:ea typeface="Arial"/>
                <a:cs typeface="Arial"/>
                <a:sym typeface="Arial"/>
              </a:rPr>
              <a:t>Presentation Layer (PL)</a:t>
            </a:r>
          </a:p>
          <a:p>
            <a:pPr algn="ctr"/>
            <a:r>
              <a:rPr sz="1000">
                <a:latin typeface="Arial"/>
                <a:ea typeface="Arial"/>
                <a:cs typeface="Arial"/>
                <a:sym typeface="Arial"/>
              </a:rPr>
              <a:t>User Interface, UI Event Handlers, UI Rules, Navigation</a:t>
            </a:r>
          </a:p>
        </p:txBody>
      </p:sp>
      <p:pic>
        <p:nvPicPr>
          <p:cNvPr id="15" name="image.png" descr="image.png"/>
          <p:cNvPicPr>
            <a:picLocks noChangeAspect="1"/>
          </p:cNvPicPr>
          <p:nvPr/>
        </p:nvPicPr>
        <p:blipFill>
          <a:blip r:embed="rId4">
            <a:extLst/>
          </a:blip>
          <a:stretch>
            <a:fillRect/>
          </a:stretch>
        </p:blipFill>
        <p:spPr>
          <a:xfrm>
            <a:off x="4216950" y="2372244"/>
            <a:ext cx="4864100" cy="785897"/>
          </a:xfrm>
          <a:prstGeom prst="rect">
            <a:avLst/>
          </a:prstGeom>
          <a:ln w="12700">
            <a:miter lim="400000"/>
          </a:ln>
        </p:spPr>
      </p:pic>
      <p:sp>
        <p:nvSpPr>
          <p:cNvPr id="16" name="Business/Services Layer (BLL)…"/>
          <p:cNvSpPr txBox="1"/>
          <p:nvPr/>
        </p:nvSpPr>
        <p:spPr>
          <a:xfrm>
            <a:off x="4394750" y="2478488"/>
            <a:ext cx="4503738" cy="4483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rPr sz="1600" b="1">
                <a:latin typeface="Arial"/>
                <a:ea typeface="Arial"/>
                <a:cs typeface="Arial"/>
                <a:sym typeface="Arial"/>
              </a:rPr>
              <a:t>Business/Services Layer (BLL)</a:t>
            </a:r>
          </a:p>
          <a:p>
            <a:pPr algn="ctr"/>
            <a:r>
              <a:rPr sz="1000" b="1">
                <a:latin typeface="Arial"/>
                <a:ea typeface="Arial"/>
                <a:cs typeface="Arial"/>
                <a:sym typeface="Arial"/>
              </a:rPr>
              <a:t>Business Logic, Business Rules, Workflow, Data Validation</a:t>
            </a:r>
          </a:p>
        </p:txBody>
      </p:sp>
      <p:sp>
        <p:nvSpPr>
          <p:cNvPr id="19" name="JSF…"/>
          <p:cNvSpPr txBox="1"/>
          <p:nvPr/>
        </p:nvSpPr>
        <p:spPr>
          <a:xfrm>
            <a:off x="2845350" y="1930773"/>
            <a:ext cx="1420813" cy="4001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r>
              <a:rPr sz="1000" b="1" dirty="0">
                <a:solidFill>
                  <a:srgbClr val="263B86"/>
                </a:solidFill>
                <a:latin typeface="Arial"/>
                <a:ea typeface="Arial"/>
                <a:cs typeface="Arial"/>
                <a:sym typeface="Arial"/>
              </a:rPr>
              <a:t>JSF</a:t>
            </a:r>
          </a:p>
          <a:p>
            <a:pPr algn="r"/>
            <a:r>
              <a:rPr sz="1000" b="1" dirty="0" smtClean="0">
                <a:solidFill>
                  <a:srgbClr val="263B86"/>
                </a:solidFill>
                <a:latin typeface="Arial"/>
                <a:ea typeface="Arial"/>
                <a:cs typeface="Arial"/>
                <a:sym typeface="Arial"/>
              </a:rPr>
              <a:t>Data </a:t>
            </a:r>
            <a:r>
              <a:rPr sz="1000" b="1" dirty="0">
                <a:solidFill>
                  <a:srgbClr val="263B86"/>
                </a:solidFill>
                <a:latin typeface="Arial"/>
                <a:ea typeface="Arial"/>
                <a:cs typeface="Arial"/>
                <a:sym typeface="Arial"/>
              </a:rPr>
              <a:t>Validators</a:t>
            </a:r>
          </a:p>
        </p:txBody>
      </p:sp>
      <p:sp>
        <p:nvSpPr>
          <p:cNvPr id="24" name="Event Based Design"/>
          <p:cNvSpPr txBox="1"/>
          <p:nvPr/>
        </p:nvSpPr>
        <p:spPr>
          <a:xfrm>
            <a:off x="2967999" y="1771407"/>
            <a:ext cx="1325152" cy="2234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r">
              <a:defRPr sz="1000" b="1">
                <a:solidFill>
                  <a:srgbClr val="728BC6"/>
                </a:solidFill>
                <a:latin typeface="Arial"/>
                <a:ea typeface="Arial"/>
                <a:cs typeface="Arial"/>
                <a:sym typeface="Arial"/>
              </a:defRPr>
            </a:lvl1pPr>
          </a:lstStyle>
          <a:p>
            <a:pPr>
              <a:defRPr sz="1800" b="0">
                <a:solidFill>
                  <a:schemeClr val="accent4"/>
                </a:solidFill>
                <a:latin typeface="Calibri"/>
                <a:ea typeface="Calibri"/>
                <a:cs typeface="Calibri"/>
                <a:sym typeface="Calibri"/>
              </a:defRPr>
            </a:pPr>
            <a:r>
              <a:rPr sz="1000" b="1">
                <a:solidFill>
                  <a:srgbClr val="728BC6"/>
                </a:solidFill>
                <a:latin typeface="Arial"/>
                <a:ea typeface="Arial"/>
                <a:cs typeface="Arial"/>
                <a:sym typeface="Arial"/>
              </a:rPr>
              <a:t>Event Based Design</a:t>
            </a:r>
          </a:p>
        </p:txBody>
      </p:sp>
      <p:sp>
        <p:nvSpPr>
          <p:cNvPr id="25" name="Design By Contract"/>
          <p:cNvSpPr txBox="1"/>
          <p:nvPr/>
        </p:nvSpPr>
        <p:spPr>
          <a:xfrm>
            <a:off x="2994664" y="2447240"/>
            <a:ext cx="1282611" cy="2234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r">
              <a:defRPr sz="1000" b="1">
                <a:solidFill>
                  <a:srgbClr val="728BC6"/>
                </a:solidFill>
                <a:latin typeface="Arial"/>
                <a:ea typeface="Arial"/>
                <a:cs typeface="Arial"/>
                <a:sym typeface="Arial"/>
              </a:defRPr>
            </a:lvl1pPr>
          </a:lstStyle>
          <a:p>
            <a:pPr>
              <a:defRPr sz="1800" b="0">
                <a:solidFill>
                  <a:schemeClr val="accent4"/>
                </a:solidFill>
                <a:latin typeface="Calibri"/>
                <a:ea typeface="Calibri"/>
                <a:cs typeface="Calibri"/>
                <a:sym typeface="Calibri"/>
              </a:defRPr>
            </a:pPr>
            <a:r>
              <a:rPr sz="1000" b="1">
                <a:solidFill>
                  <a:srgbClr val="728BC6"/>
                </a:solidFill>
                <a:latin typeface="Arial"/>
                <a:ea typeface="Arial"/>
                <a:cs typeface="Arial"/>
                <a:sym typeface="Arial"/>
              </a:rPr>
              <a:t>Design By Contract</a:t>
            </a:r>
          </a:p>
        </p:txBody>
      </p:sp>
      <p:sp>
        <p:nvSpPr>
          <p:cNvPr id="26" name="EJB or Spring IoC…"/>
          <p:cNvSpPr txBox="1"/>
          <p:nvPr/>
        </p:nvSpPr>
        <p:spPr>
          <a:xfrm>
            <a:off x="2295437" y="2601919"/>
            <a:ext cx="1957388" cy="86177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r>
              <a:rPr sz="1000" b="1" dirty="0" smtClean="0">
                <a:solidFill>
                  <a:srgbClr val="263B86"/>
                </a:solidFill>
                <a:latin typeface="Arial"/>
                <a:ea typeface="Arial"/>
                <a:cs typeface="Arial"/>
                <a:sym typeface="Arial"/>
              </a:rPr>
              <a:t>EJB</a:t>
            </a:r>
            <a:endParaRPr sz="1000" b="1" dirty="0">
              <a:solidFill>
                <a:srgbClr val="263B86"/>
              </a:solidFill>
              <a:latin typeface="Arial"/>
              <a:ea typeface="Arial"/>
              <a:cs typeface="Arial"/>
              <a:sym typeface="Arial"/>
            </a:endParaRPr>
          </a:p>
          <a:p>
            <a:pPr algn="r"/>
            <a:r>
              <a:rPr lang="en-US" sz="1000" b="1" dirty="0" err="1" smtClean="0">
                <a:solidFill>
                  <a:srgbClr val="263B86"/>
                </a:solidFill>
                <a:latin typeface="Arial"/>
                <a:ea typeface="Arial"/>
                <a:cs typeface="Arial"/>
                <a:sym typeface="Arial"/>
              </a:rPr>
              <a:t>IoC</a:t>
            </a:r>
            <a:r>
              <a:rPr lang="en-US" sz="1000" b="1" dirty="0" smtClean="0">
                <a:solidFill>
                  <a:srgbClr val="263B86"/>
                </a:solidFill>
                <a:latin typeface="Arial"/>
                <a:ea typeface="Arial"/>
                <a:cs typeface="Arial"/>
                <a:sym typeface="Arial"/>
              </a:rPr>
              <a:t>/CDI</a:t>
            </a:r>
            <a:endParaRPr sz="1000" b="1" dirty="0">
              <a:solidFill>
                <a:srgbClr val="263B86"/>
              </a:solidFill>
              <a:latin typeface="Arial"/>
              <a:ea typeface="Arial"/>
              <a:cs typeface="Arial"/>
              <a:sym typeface="Arial"/>
            </a:endParaRPr>
          </a:p>
          <a:p>
            <a:pPr algn="r"/>
            <a:r>
              <a:rPr sz="1000" b="1" dirty="0">
                <a:solidFill>
                  <a:srgbClr val="263B86"/>
                </a:solidFill>
                <a:latin typeface="Arial"/>
                <a:ea typeface="Arial"/>
                <a:cs typeface="Arial"/>
                <a:sym typeface="Arial"/>
              </a:rPr>
              <a:t>JAX-WS and </a:t>
            </a:r>
            <a:r>
              <a:rPr sz="1000" b="1" dirty="0" smtClean="0">
                <a:solidFill>
                  <a:srgbClr val="263B86"/>
                </a:solidFill>
                <a:latin typeface="Arial"/>
                <a:ea typeface="Arial"/>
                <a:cs typeface="Arial"/>
                <a:sym typeface="Arial"/>
              </a:rPr>
              <a:t>JAX-RS</a:t>
            </a:r>
            <a:endParaRPr lang="en-US" sz="1000" b="1" dirty="0" smtClean="0">
              <a:solidFill>
                <a:srgbClr val="263B86"/>
              </a:solidFill>
              <a:latin typeface="Arial"/>
              <a:ea typeface="Arial"/>
              <a:cs typeface="Arial"/>
              <a:sym typeface="Arial"/>
            </a:endParaRPr>
          </a:p>
          <a:p>
            <a:pPr algn="r"/>
            <a:r>
              <a:rPr lang="en-US" sz="1000" b="1" dirty="0" smtClean="0">
                <a:solidFill>
                  <a:srgbClr val="263B86"/>
                </a:solidFill>
                <a:latin typeface="Arial"/>
                <a:ea typeface="Arial"/>
                <a:cs typeface="Arial"/>
                <a:sym typeface="Arial"/>
              </a:rPr>
              <a:t>JMS</a:t>
            </a:r>
            <a:endParaRPr sz="1000" b="1" dirty="0">
              <a:solidFill>
                <a:srgbClr val="263B86"/>
              </a:solidFill>
              <a:latin typeface="Arial"/>
              <a:ea typeface="Arial"/>
              <a:cs typeface="Arial"/>
              <a:sym typeface="Arial"/>
            </a:endParaRPr>
          </a:p>
          <a:p>
            <a:pPr algn="r"/>
            <a:endParaRPr sz="1000" b="1" dirty="0">
              <a:solidFill>
                <a:srgbClr val="263B86"/>
              </a:solidFill>
              <a:latin typeface="Arial"/>
              <a:ea typeface="Arial"/>
              <a:cs typeface="Arial"/>
              <a:sym typeface="Arial"/>
            </a:endParaRPr>
          </a:p>
        </p:txBody>
      </p:sp>
      <p:sp>
        <p:nvSpPr>
          <p:cNvPr id="27" name="Entity Driven Design"/>
          <p:cNvSpPr txBox="1"/>
          <p:nvPr/>
        </p:nvSpPr>
        <p:spPr>
          <a:xfrm>
            <a:off x="3004127" y="3752808"/>
            <a:ext cx="1346173" cy="2234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r">
              <a:defRPr sz="1000" b="1">
                <a:solidFill>
                  <a:srgbClr val="728BC6"/>
                </a:solidFill>
                <a:latin typeface="Arial"/>
                <a:ea typeface="Arial"/>
                <a:cs typeface="Arial"/>
                <a:sym typeface="Arial"/>
              </a:defRPr>
            </a:lvl1pPr>
          </a:lstStyle>
          <a:p>
            <a:pPr>
              <a:defRPr sz="1800" b="0">
                <a:solidFill>
                  <a:schemeClr val="accent4"/>
                </a:solidFill>
                <a:latin typeface="Calibri"/>
                <a:ea typeface="Calibri"/>
                <a:cs typeface="Calibri"/>
                <a:sym typeface="Calibri"/>
              </a:defRPr>
            </a:pPr>
            <a:r>
              <a:rPr sz="1000" b="1" dirty="0">
                <a:solidFill>
                  <a:srgbClr val="728BC6"/>
                </a:solidFill>
                <a:latin typeface="Arial"/>
                <a:ea typeface="Arial"/>
                <a:cs typeface="Arial"/>
                <a:sym typeface="Arial"/>
              </a:rPr>
              <a:t>Entity Driven Design</a:t>
            </a:r>
          </a:p>
        </p:txBody>
      </p:sp>
      <p:sp>
        <p:nvSpPr>
          <p:cNvPr id="28" name="Entity Beans (ORM)…"/>
          <p:cNvSpPr txBox="1"/>
          <p:nvPr/>
        </p:nvSpPr>
        <p:spPr>
          <a:xfrm>
            <a:off x="2438316" y="3918424"/>
            <a:ext cx="1782763" cy="55399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r>
              <a:rPr sz="1000" b="1" dirty="0">
                <a:solidFill>
                  <a:srgbClr val="263B86"/>
                </a:solidFill>
                <a:latin typeface="Arial"/>
                <a:ea typeface="Arial"/>
                <a:cs typeface="Arial"/>
                <a:sym typeface="Arial"/>
              </a:rPr>
              <a:t>Entity Beans (ORM)</a:t>
            </a:r>
          </a:p>
          <a:p>
            <a:pPr algn="r"/>
            <a:r>
              <a:rPr sz="1000" b="1" dirty="0" smtClean="0">
                <a:solidFill>
                  <a:srgbClr val="263B86"/>
                </a:solidFill>
                <a:latin typeface="Arial"/>
                <a:ea typeface="Arial"/>
                <a:cs typeface="Arial"/>
                <a:sym typeface="Arial"/>
              </a:rPr>
              <a:t>Hibernate</a:t>
            </a:r>
            <a:endParaRPr lang="en-US" sz="1000" b="1" dirty="0" smtClean="0">
              <a:solidFill>
                <a:srgbClr val="263B86"/>
              </a:solidFill>
              <a:latin typeface="Arial"/>
              <a:ea typeface="Arial"/>
              <a:cs typeface="Arial"/>
              <a:sym typeface="Arial"/>
            </a:endParaRPr>
          </a:p>
          <a:p>
            <a:pPr algn="r"/>
            <a:r>
              <a:rPr lang="en-US" sz="1000" b="1" dirty="0" smtClean="0">
                <a:solidFill>
                  <a:srgbClr val="263B86"/>
                </a:solidFill>
                <a:latin typeface="Arial"/>
                <a:ea typeface="Arial"/>
                <a:cs typeface="Arial"/>
                <a:sym typeface="Arial"/>
              </a:rPr>
              <a:t>JDBC</a:t>
            </a:r>
            <a:endParaRPr sz="1000" b="1" dirty="0">
              <a:solidFill>
                <a:srgbClr val="263B86"/>
              </a:solidFill>
              <a:latin typeface="Arial"/>
              <a:ea typeface="Arial"/>
              <a:cs typeface="Arial"/>
              <a:sym typeface="Arial"/>
            </a:endParaRPr>
          </a:p>
        </p:txBody>
      </p:sp>
      <p:sp>
        <p:nvSpPr>
          <p:cNvPr id="29" name="AJAX…"/>
          <p:cNvSpPr txBox="1"/>
          <p:nvPr/>
        </p:nvSpPr>
        <p:spPr>
          <a:xfrm>
            <a:off x="3729168" y="1083248"/>
            <a:ext cx="541758" cy="4983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r"/>
            <a:r>
              <a:rPr sz="1000" b="1">
                <a:solidFill>
                  <a:srgbClr val="263B86"/>
                </a:solidFill>
                <a:latin typeface="Arial"/>
                <a:ea typeface="Arial"/>
                <a:cs typeface="Arial"/>
                <a:sym typeface="Arial"/>
              </a:rPr>
              <a:t>AJAX</a:t>
            </a:r>
          </a:p>
          <a:p>
            <a:pPr algn="r"/>
            <a:r>
              <a:rPr sz="1000" b="1">
                <a:solidFill>
                  <a:srgbClr val="263B86"/>
                </a:solidFill>
                <a:latin typeface="Arial"/>
                <a:ea typeface="Arial"/>
                <a:cs typeface="Arial"/>
                <a:sym typeface="Arial"/>
              </a:rPr>
              <a:t>jQuery</a:t>
            </a:r>
          </a:p>
          <a:p>
            <a:pPr algn="r"/>
            <a:r>
              <a:rPr sz="1000" b="1">
                <a:solidFill>
                  <a:srgbClr val="263B86"/>
                </a:solidFill>
                <a:latin typeface="Arial"/>
                <a:ea typeface="Arial"/>
                <a:cs typeface="Arial"/>
                <a:sym typeface="Arial"/>
              </a:rPr>
              <a:t>CSS</a:t>
            </a:r>
          </a:p>
        </p:txBody>
      </p:sp>
      <p:sp>
        <p:nvSpPr>
          <p:cNvPr id="30" name="RIA Design"/>
          <p:cNvSpPr txBox="1"/>
          <p:nvPr/>
        </p:nvSpPr>
        <p:spPr>
          <a:xfrm>
            <a:off x="3532181" y="936380"/>
            <a:ext cx="776844" cy="2234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r">
              <a:defRPr sz="1000" b="1">
                <a:solidFill>
                  <a:srgbClr val="728BC6"/>
                </a:solidFill>
                <a:latin typeface="Arial"/>
                <a:ea typeface="Arial"/>
                <a:cs typeface="Arial"/>
                <a:sym typeface="Arial"/>
              </a:defRPr>
            </a:lvl1pPr>
          </a:lstStyle>
          <a:p>
            <a:pPr>
              <a:defRPr sz="1800" b="0">
                <a:solidFill>
                  <a:schemeClr val="accent4"/>
                </a:solidFill>
                <a:latin typeface="Calibri"/>
                <a:ea typeface="Calibri"/>
                <a:cs typeface="Calibri"/>
                <a:sym typeface="Calibri"/>
              </a:defRPr>
            </a:pPr>
            <a:r>
              <a:rPr sz="1000" b="1">
                <a:solidFill>
                  <a:srgbClr val="728BC6"/>
                </a:solidFill>
                <a:latin typeface="Arial"/>
                <a:ea typeface="Arial"/>
                <a:cs typeface="Arial"/>
                <a:sym typeface="Arial"/>
              </a:rPr>
              <a:t>RIA Design</a:t>
            </a:r>
          </a:p>
        </p:txBody>
      </p:sp>
      <p:sp>
        <p:nvSpPr>
          <p:cNvPr id="31" name="Canonical Object Model"/>
          <p:cNvSpPr txBox="1"/>
          <p:nvPr/>
        </p:nvSpPr>
        <p:spPr>
          <a:xfrm>
            <a:off x="5102775" y="2290998"/>
            <a:ext cx="1255773" cy="19921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a:latin typeface="Arial"/>
                <a:ea typeface="Arial"/>
                <a:cs typeface="Arial"/>
                <a:sym typeface="Arial"/>
              </a:rPr>
              <a:t>Canonical Object Model</a:t>
            </a:r>
          </a:p>
        </p:txBody>
      </p:sp>
      <p:sp>
        <p:nvSpPr>
          <p:cNvPr id="32" name="HTTP/HTTPS POST"/>
          <p:cNvSpPr txBox="1"/>
          <p:nvPr/>
        </p:nvSpPr>
        <p:spPr>
          <a:xfrm>
            <a:off x="7058575" y="1533224"/>
            <a:ext cx="1035507" cy="19921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a:latin typeface="Arial"/>
                <a:ea typeface="Arial"/>
                <a:cs typeface="Arial"/>
                <a:sym typeface="Arial"/>
              </a:rPr>
              <a:t>HTTP/HTTPS POST</a:t>
            </a:r>
          </a:p>
        </p:txBody>
      </p:sp>
      <p:sp>
        <p:nvSpPr>
          <p:cNvPr id="33" name="Local POJO, SOAP, REST"/>
          <p:cNvSpPr txBox="1"/>
          <p:nvPr/>
        </p:nvSpPr>
        <p:spPr>
          <a:xfrm>
            <a:off x="6744250" y="2287873"/>
            <a:ext cx="1338769" cy="19921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a:latin typeface="Arial"/>
                <a:ea typeface="Arial"/>
                <a:cs typeface="Arial"/>
                <a:sym typeface="Arial"/>
              </a:rPr>
              <a:t>Local POJO, SOAP, REST</a:t>
            </a:r>
          </a:p>
        </p:txBody>
      </p:sp>
      <p:sp>
        <p:nvSpPr>
          <p:cNvPr id="34" name="Forms"/>
          <p:cNvSpPr txBox="1"/>
          <p:nvPr/>
        </p:nvSpPr>
        <p:spPr>
          <a:xfrm>
            <a:off x="5120237" y="1523850"/>
            <a:ext cx="414646" cy="19921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a:latin typeface="Arial"/>
                <a:ea typeface="Arial"/>
                <a:cs typeface="Arial"/>
                <a:sym typeface="Arial"/>
              </a:rPr>
              <a:t>Forms</a:t>
            </a:r>
          </a:p>
        </p:txBody>
      </p:sp>
      <p:pic>
        <p:nvPicPr>
          <p:cNvPr id="35" name="image.png" descr="image.png"/>
          <p:cNvPicPr>
            <a:picLocks noChangeAspect="1"/>
          </p:cNvPicPr>
          <p:nvPr/>
        </p:nvPicPr>
        <p:blipFill>
          <a:blip r:embed="rId5">
            <a:extLst/>
          </a:blip>
          <a:stretch>
            <a:fillRect/>
          </a:stretch>
        </p:blipFill>
        <p:spPr>
          <a:xfrm>
            <a:off x="4216950" y="3584681"/>
            <a:ext cx="2584450" cy="899953"/>
          </a:xfrm>
          <a:prstGeom prst="rect">
            <a:avLst/>
          </a:prstGeom>
          <a:ln w="12700">
            <a:miter lim="400000"/>
          </a:ln>
        </p:spPr>
      </p:pic>
      <p:sp>
        <p:nvSpPr>
          <p:cNvPr id="36" name="Data Access/Services Layer (DAL)…"/>
          <p:cNvSpPr txBox="1"/>
          <p:nvPr/>
        </p:nvSpPr>
        <p:spPr>
          <a:xfrm>
            <a:off x="4394750" y="3739360"/>
            <a:ext cx="2252663" cy="3608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rPr sz="1000" b="1">
                <a:latin typeface="Arial"/>
                <a:ea typeface="Arial"/>
                <a:cs typeface="Arial"/>
                <a:sym typeface="Arial"/>
              </a:rPr>
              <a:t>Data Access/Services Layer (DAL)</a:t>
            </a:r>
          </a:p>
          <a:p>
            <a:pPr algn="ctr"/>
            <a:r>
              <a:rPr sz="1000" b="1">
                <a:latin typeface="Arial"/>
                <a:ea typeface="Arial"/>
                <a:cs typeface="Arial"/>
                <a:sym typeface="Arial"/>
              </a:rPr>
              <a:t>CRUD Data Persistence</a:t>
            </a:r>
          </a:p>
        </p:txBody>
      </p:sp>
      <p:grpSp>
        <p:nvGrpSpPr>
          <p:cNvPr id="37" name="Group"/>
          <p:cNvGrpSpPr/>
          <p:nvPr/>
        </p:nvGrpSpPr>
        <p:grpSpPr>
          <a:xfrm>
            <a:off x="4501112" y="4586191"/>
            <a:ext cx="914401" cy="1196814"/>
            <a:chOff x="0" y="0"/>
            <a:chExt cx="914400" cy="1216025"/>
          </a:xfrm>
        </p:grpSpPr>
        <p:sp>
          <p:nvSpPr>
            <p:cNvPr id="52" name="Shape"/>
            <p:cNvSpPr/>
            <p:nvPr/>
          </p:nvSpPr>
          <p:spPr>
            <a:xfrm>
              <a:off x="0" y="0"/>
              <a:ext cx="914400" cy="121602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4835" y="0"/>
                    <a:pt x="0" y="909"/>
                    <a:pt x="0" y="2031"/>
                  </a:cubicBezTo>
                  <a:lnTo>
                    <a:pt x="0" y="19570"/>
                  </a:lnTo>
                  <a:cubicBezTo>
                    <a:pt x="0" y="20691"/>
                    <a:pt x="4835" y="21600"/>
                    <a:pt x="10800" y="21600"/>
                  </a:cubicBezTo>
                  <a:cubicBezTo>
                    <a:pt x="16765" y="21600"/>
                    <a:pt x="21600" y="20691"/>
                    <a:pt x="21600" y="19570"/>
                  </a:cubicBezTo>
                  <a:lnTo>
                    <a:pt x="21600" y="2031"/>
                  </a:lnTo>
                  <a:cubicBezTo>
                    <a:pt x="21600" y="909"/>
                    <a:pt x="16765" y="0"/>
                    <a:pt x="10800" y="0"/>
                  </a:cubicBezTo>
                  <a:close/>
                </a:path>
              </a:pathLst>
            </a:custGeom>
            <a:solidFill>
              <a:srgbClr val="AB911D"/>
            </a:solidFill>
            <a:ln w="9525" cap="flat">
              <a:solidFill>
                <a:schemeClr val="accent4"/>
              </a:solidFill>
              <a:prstDash val="solid"/>
              <a:round/>
            </a:ln>
            <a:effectLst>
              <a:outerShdw blurRad="63500" dist="12700" dir="5400000" rotWithShape="0">
                <a:schemeClr val="accent4">
                  <a:alpha val="50000"/>
                </a:schemeClr>
              </a:outerShdw>
            </a:effectLst>
          </p:spPr>
          <p:txBody>
            <a:bodyPr wrap="square" lIns="45719" tIns="45719" rIns="45719" bIns="45719" numCol="1" anchor="t">
              <a:noAutofit/>
            </a:bodyPr>
            <a:lstStyle/>
            <a:p>
              <a:pPr>
                <a:lnSpc>
                  <a:spcPct val="80000"/>
                </a:lnSpc>
              </a:pPr>
              <a:endParaRPr/>
            </a:p>
          </p:txBody>
        </p:sp>
        <p:sp>
          <p:nvSpPr>
            <p:cNvPr id="53" name="Shape"/>
            <p:cNvSpPr/>
            <p:nvPr/>
          </p:nvSpPr>
          <p:spPr>
            <a:xfrm>
              <a:off x="0" y="-1"/>
              <a:ext cx="914400" cy="22862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4835" y="0"/>
                    <a:pt x="0" y="4837"/>
                    <a:pt x="0" y="10803"/>
                  </a:cubicBezTo>
                  <a:cubicBezTo>
                    <a:pt x="0" y="16766"/>
                    <a:pt x="4835" y="21600"/>
                    <a:pt x="10800" y="21600"/>
                  </a:cubicBezTo>
                  <a:cubicBezTo>
                    <a:pt x="16765" y="21600"/>
                    <a:pt x="21600" y="16766"/>
                    <a:pt x="21600" y="10803"/>
                  </a:cubicBezTo>
                  <a:cubicBezTo>
                    <a:pt x="21600" y="4837"/>
                    <a:pt x="16765" y="0"/>
                    <a:pt x="10800" y="0"/>
                  </a:cubicBezTo>
                  <a:close/>
                </a:path>
              </a:pathLst>
            </a:custGeom>
            <a:solidFill>
              <a:srgbClr val="BCA74A"/>
            </a:solidFill>
            <a:ln w="12700" cap="flat">
              <a:noFill/>
              <a:miter lim="400000"/>
            </a:ln>
            <a:effectLst/>
          </p:spPr>
          <p:txBody>
            <a:bodyPr wrap="square" lIns="45719" tIns="45719" rIns="45719" bIns="45719" numCol="1" anchor="t">
              <a:noAutofit/>
            </a:bodyPr>
            <a:lstStyle/>
            <a:p>
              <a:pPr>
                <a:lnSpc>
                  <a:spcPct val="80000"/>
                </a:lnSpc>
              </a:pPr>
              <a:endParaRPr/>
            </a:p>
          </p:txBody>
        </p:sp>
        <p:sp>
          <p:nvSpPr>
            <p:cNvPr id="54" name="Line"/>
            <p:cNvSpPr/>
            <p:nvPr/>
          </p:nvSpPr>
          <p:spPr>
            <a:xfrm>
              <a:off x="0" y="114340"/>
              <a:ext cx="914400" cy="1142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0"/>
                  </a:lnTo>
                  <a:cubicBezTo>
                    <a:pt x="0" y="11929"/>
                    <a:pt x="4835" y="21600"/>
                    <a:pt x="10800" y="21600"/>
                  </a:cubicBezTo>
                  <a:cubicBezTo>
                    <a:pt x="16765" y="21600"/>
                    <a:pt x="21600" y="11929"/>
                    <a:pt x="21600" y="0"/>
                  </a:cubicBezTo>
                </a:path>
              </a:pathLst>
            </a:custGeom>
            <a:noFill/>
            <a:ln w="9525" cap="flat">
              <a:solidFill>
                <a:schemeClr val="accent4"/>
              </a:solidFill>
              <a:prstDash val="solid"/>
              <a:round/>
            </a:ln>
            <a:effectLst/>
          </p:spPr>
          <p:txBody>
            <a:bodyPr wrap="square" lIns="45719" tIns="45719" rIns="45719" bIns="45719" numCol="1" anchor="t">
              <a:noAutofit/>
            </a:bodyPr>
            <a:lstStyle/>
            <a:p>
              <a:pPr>
                <a:lnSpc>
                  <a:spcPct val="80000"/>
                </a:lnSpc>
              </a:pPr>
              <a:endParaRPr/>
            </a:p>
          </p:txBody>
        </p:sp>
      </p:grpSp>
      <p:sp>
        <p:nvSpPr>
          <p:cNvPr id="38" name="Operational…"/>
          <p:cNvSpPr txBox="1"/>
          <p:nvPr/>
        </p:nvSpPr>
        <p:spPr>
          <a:xfrm>
            <a:off x="4546072" y="4981483"/>
            <a:ext cx="845119" cy="36089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r>
              <a:rPr sz="1000" b="1">
                <a:latin typeface="Arial"/>
                <a:ea typeface="Arial"/>
                <a:cs typeface="Arial"/>
                <a:sym typeface="Arial"/>
              </a:rPr>
              <a:t>Operational</a:t>
            </a:r>
          </a:p>
          <a:p>
            <a:pPr algn="ctr"/>
            <a:r>
              <a:rPr sz="1000" b="1">
                <a:latin typeface="Arial"/>
                <a:ea typeface="Arial"/>
                <a:cs typeface="Arial"/>
                <a:sym typeface="Arial"/>
              </a:rPr>
              <a:t>Database</a:t>
            </a:r>
          </a:p>
        </p:txBody>
      </p:sp>
      <p:sp>
        <p:nvSpPr>
          <p:cNvPr id="39" name="Business Entity…"/>
          <p:cNvSpPr txBox="1"/>
          <p:nvPr/>
        </p:nvSpPr>
        <p:spPr>
          <a:xfrm>
            <a:off x="4530873" y="5406461"/>
            <a:ext cx="894567" cy="31171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r>
              <a:rPr sz="800" b="1">
                <a:latin typeface="Arial"/>
                <a:ea typeface="Arial"/>
                <a:cs typeface="Arial"/>
                <a:sym typeface="Arial"/>
              </a:rPr>
              <a:t>Business Entity</a:t>
            </a:r>
          </a:p>
          <a:p>
            <a:pPr algn="ctr"/>
            <a:r>
              <a:rPr sz="800" b="1">
                <a:latin typeface="Arial"/>
                <a:ea typeface="Arial"/>
                <a:cs typeface="Arial"/>
                <a:sym typeface="Arial"/>
              </a:rPr>
              <a:t>Media</a:t>
            </a:r>
          </a:p>
        </p:txBody>
      </p:sp>
      <p:pic>
        <p:nvPicPr>
          <p:cNvPr id="40" name="image.png" descr="image.png"/>
          <p:cNvPicPr>
            <a:picLocks noChangeAspect="1"/>
          </p:cNvPicPr>
          <p:nvPr/>
        </p:nvPicPr>
        <p:blipFill>
          <a:blip r:embed="rId6">
            <a:extLst/>
          </a:blip>
          <a:stretch>
            <a:fillRect/>
          </a:stretch>
        </p:blipFill>
        <p:spPr>
          <a:xfrm>
            <a:off x="6661700" y="3578431"/>
            <a:ext cx="2408238" cy="893704"/>
          </a:xfrm>
          <a:prstGeom prst="rect">
            <a:avLst/>
          </a:prstGeom>
          <a:ln w="12700">
            <a:miter lim="400000"/>
          </a:ln>
        </p:spPr>
      </p:pic>
      <p:sp>
        <p:nvSpPr>
          <p:cNvPr id="41" name="Integration Tier…"/>
          <p:cNvSpPr txBox="1"/>
          <p:nvPr/>
        </p:nvSpPr>
        <p:spPr>
          <a:xfrm>
            <a:off x="6937925" y="3745609"/>
            <a:ext cx="1901825" cy="49838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rPr sz="1000" b="1">
                <a:latin typeface="Arial"/>
                <a:ea typeface="Arial"/>
                <a:cs typeface="Arial"/>
                <a:sym typeface="Arial"/>
              </a:rPr>
              <a:t>Integration Tier</a:t>
            </a:r>
          </a:p>
          <a:p>
            <a:pPr algn="ctr"/>
            <a:r>
              <a:rPr sz="1000" b="1">
                <a:latin typeface="Arial"/>
                <a:ea typeface="Arial"/>
                <a:cs typeface="Arial"/>
                <a:sym typeface="Arial"/>
              </a:rPr>
              <a:t>Orchestration </a:t>
            </a:r>
          </a:p>
          <a:p>
            <a:pPr algn="ctr"/>
            <a:r>
              <a:rPr sz="1000" b="1">
                <a:latin typeface="Arial"/>
                <a:ea typeface="Arial"/>
                <a:cs typeface="Arial"/>
                <a:sym typeface="Arial"/>
              </a:rPr>
              <a:t>(Workflow*, Rules*)</a:t>
            </a:r>
          </a:p>
        </p:txBody>
      </p:sp>
      <p:sp>
        <p:nvSpPr>
          <p:cNvPr id="42" name="Cache"/>
          <p:cNvSpPr txBox="1"/>
          <p:nvPr/>
        </p:nvSpPr>
        <p:spPr>
          <a:xfrm>
            <a:off x="4717012" y="4614314"/>
            <a:ext cx="515938" cy="19921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a:latin typeface="Arial"/>
                <a:ea typeface="Arial"/>
                <a:cs typeface="Arial"/>
                <a:sym typeface="Arial"/>
              </a:rPr>
              <a:t>Cache</a:t>
            </a:r>
          </a:p>
        </p:txBody>
      </p:sp>
      <p:sp>
        <p:nvSpPr>
          <p:cNvPr id="43" name="Optional SOAP, REST"/>
          <p:cNvSpPr txBox="1"/>
          <p:nvPr/>
        </p:nvSpPr>
        <p:spPr>
          <a:xfrm>
            <a:off x="5045625" y="3340943"/>
            <a:ext cx="1146632" cy="19921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a:latin typeface="Arial"/>
                <a:ea typeface="Arial"/>
                <a:cs typeface="Arial"/>
                <a:sym typeface="Arial"/>
              </a:rPr>
              <a:t>Optional SOAP, REST</a:t>
            </a:r>
          </a:p>
        </p:txBody>
      </p:sp>
      <p:sp>
        <p:nvSpPr>
          <p:cNvPr id="44" name="Canonical Object Model"/>
          <p:cNvSpPr txBox="1"/>
          <p:nvPr/>
        </p:nvSpPr>
        <p:spPr>
          <a:xfrm>
            <a:off x="5004350" y="3042521"/>
            <a:ext cx="1255773" cy="19921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a:latin typeface="Arial"/>
                <a:ea typeface="Arial"/>
                <a:cs typeface="Arial"/>
                <a:sym typeface="Arial"/>
              </a:rPr>
              <a:t>Canonical Object Model</a:t>
            </a:r>
          </a:p>
        </p:txBody>
      </p:sp>
      <p:sp>
        <p:nvSpPr>
          <p:cNvPr id="45" name="Data Model"/>
          <p:cNvSpPr txBox="1"/>
          <p:nvPr/>
        </p:nvSpPr>
        <p:spPr>
          <a:xfrm>
            <a:off x="4232825" y="4362765"/>
            <a:ext cx="646073" cy="19921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a:latin typeface="Arial"/>
                <a:ea typeface="Arial"/>
                <a:cs typeface="Arial"/>
                <a:sym typeface="Arial"/>
              </a:rPr>
              <a:t>Data Model</a:t>
            </a:r>
          </a:p>
        </p:txBody>
      </p:sp>
      <p:pic>
        <p:nvPicPr>
          <p:cNvPr id="46" name="image.png" descr="image.png"/>
          <p:cNvPicPr>
            <a:picLocks noChangeAspect="1"/>
          </p:cNvPicPr>
          <p:nvPr/>
        </p:nvPicPr>
        <p:blipFill>
          <a:blip r:embed="rId7">
            <a:extLst/>
          </a:blip>
          <a:stretch>
            <a:fillRect/>
          </a:stretch>
        </p:blipFill>
        <p:spPr>
          <a:xfrm>
            <a:off x="6637887" y="4892425"/>
            <a:ext cx="2406651" cy="893705"/>
          </a:xfrm>
          <a:prstGeom prst="rect">
            <a:avLst/>
          </a:prstGeom>
          <a:ln w="12700">
            <a:miter lim="400000"/>
          </a:ln>
        </p:spPr>
      </p:pic>
      <p:sp>
        <p:nvSpPr>
          <p:cNvPr id="47" name="External Systems…"/>
          <p:cNvSpPr txBox="1"/>
          <p:nvPr/>
        </p:nvSpPr>
        <p:spPr>
          <a:xfrm>
            <a:off x="6912525" y="5139287"/>
            <a:ext cx="1901825" cy="3608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rPr sz="1000" b="1">
                <a:latin typeface="Arial"/>
                <a:ea typeface="Arial"/>
                <a:cs typeface="Arial"/>
                <a:sym typeface="Arial"/>
              </a:rPr>
              <a:t>External Systems</a:t>
            </a:r>
          </a:p>
          <a:p>
            <a:pPr algn="ctr"/>
            <a:r>
              <a:rPr sz="1000" b="1">
                <a:latin typeface="Arial"/>
                <a:ea typeface="Arial"/>
                <a:cs typeface="Arial"/>
                <a:sym typeface="Arial"/>
              </a:rPr>
              <a:t>Interfaces, Feeds, Printers</a:t>
            </a:r>
          </a:p>
        </p:txBody>
      </p:sp>
      <p:sp>
        <p:nvSpPr>
          <p:cNvPr id="48" name="JMS, SOAP, .JAXB, Spring"/>
          <p:cNvSpPr txBox="1"/>
          <p:nvPr/>
        </p:nvSpPr>
        <p:spPr>
          <a:xfrm>
            <a:off x="6623204" y="4398700"/>
            <a:ext cx="1700143" cy="21544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dirty="0">
                <a:latin typeface="Arial"/>
                <a:ea typeface="Arial"/>
                <a:cs typeface="Arial"/>
                <a:sym typeface="Arial"/>
              </a:rPr>
              <a:t>JMS, SOAP, </a:t>
            </a:r>
            <a:r>
              <a:rPr lang="en-US" sz="800" b="1" dirty="0" smtClean="0">
                <a:latin typeface="Arial"/>
                <a:ea typeface="Arial"/>
                <a:cs typeface="Arial"/>
                <a:sym typeface="Arial"/>
              </a:rPr>
              <a:t>REST, </a:t>
            </a:r>
            <a:r>
              <a:rPr sz="800" b="1" dirty="0" smtClean="0">
                <a:latin typeface="Arial"/>
                <a:ea typeface="Arial"/>
                <a:cs typeface="Arial"/>
                <a:sym typeface="Arial"/>
              </a:rPr>
              <a:t>JAXB</a:t>
            </a:r>
            <a:r>
              <a:rPr sz="800" b="1" dirty="0">
                <a:latin typeface="Arial"/>
                <a:ea typeface="Arial"/>
                <a:cs typeface="Arial"/>
                <a:sym typeface="Arial"/>
              </a:rPr>
              <a:t>, Spring</a:t>
            </a:r>
          </a:p>
        </p:txBody>
      </p:sp>
      <p:sp>
        <p:nvSpPr>
          <p:cNvPr id="49" name="SOAP, REST"/>
          <p:cNvSpPr txBox="1"/>
          <p:nvPr/>
        </p:nvSpPr>
        <p:spPr>
          <a:xfrm>
            <a:off x="7441162" y="3340943"/>
            <a:ext cx="706399" cy="19921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a:latin typeface="Arial"/>
                <a:ea typeface="Arial"/>
                <a:cs typeface="Arial"/>
                <a:sym typeface="Arial"/>
              </a:rPr>
              <a:t>SOAP, REST</a:t>
            </a:r>
          </a:p>
        </p:txBody>
      </p:sp>
      <p:sp>
        <p:nvSpPr>
          <p:cNvPr id="50" name="Canonical Object Model"/>
          <p:cNvSpPr txBox="1"/>
          <p:nvPr/>
        </p:nvSpPr>
        <p:spPr>
          <a:xfrm>
            <a:off x="6991900" y="3053458"/>
            <a:ext cx="1255773" cy="19921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a:latin typeface="Arial"/>
                <a:ea typeface="Arial"/>
                <a:cs typeface="Arial"/>
                <a:sym typeface="Arial"/>
              </a:rPr>
              <a:t>Canonical Object Model</a:t>
            </a:r>
          </a:p>
        </p:txBody>
      </p:sp>
      <p:sp>
        <p:nvSpPr>
          <p:cNvPr id="51" name="Data Access Objects"/>
          <p:cNvSpPr txBox="1"/>
          <p:nvPr/>
        </p:nvSpPr>
        <p:spPr>
          <a:xfrm>
            <a:off x="4867825" y="4079967"/>
            <a:ext cx="1105605" cy="19921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b="1">
                <a:latin typeface="Arial"/>
                <a:ea typeface="Arial"/>
                <a:cs typeface="Arial"/>
                <a:sym typeface="Arial"/>
              </a:defRPr>
            </a:lvl1pPr>
          </a:lstStyle>
          <a:p>
            <a:pPr>
              <a:defRPr sz="1800" b="0">
                <a:latin typeface="Calibri"/>
                <a:ea typeface="Calibri"/>
                <a:cs typeface="Calibri"/>
                <a:sym typeface="Calibri"/>
              </a:defRPr>
            </a:pPr>
            <a:r>
              <a:rPr sz="800" b="1">
                <a:latin typeface="Arial"/>
                <a:ea typeface="Arial"/>
                <a:cs typeface="Arial"/>
                <a:sym typeface="Arial"/>
              </a:rPr>
              <a:t>Data Access Objects</a:t>
            </a:r>
          </a:p>
        </p:txBody>
      </p:sp>
      <p:grpSp>
        <p:nvGrpSpPr>
          <p:cNvPr id="3" name="Group 2"/>
          <p:cNvGrpSpPr/>
          <p:nvPr/>
        </p:nvGrpSpPr>
        <p:grpSpPr>
          <a:xfrm rot="10800000">
            <a:off x="9289835" y="2447239"/>
            <a:ext cx="1066801" cy="3335765"/>
            <a:chOff x="1937326" y="2466535"/>
            <a:chExt cx="1066801" cy="723374"/>
          </a:xfrm>
        </p:grpSpPr>
        <p:cxnSp>
          <p:nvCxnSpPr>
            <p:cNvPr id="56" name="Straight Connector 55"/>
            <p:cNvCxnSpPr/>
            <p:nvPr/>
          </p:nvCxnSpPr>
          <p:spPr>
            <a:xfrm flipH="1">
              <a:off x="2664491" y="2468994"/>
              <a:ext cx="339636"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a:off x="2664491" y="3189909"/>
              <a:ext cx="339636"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2664491" y="2466535"/>
              <a:ext cx="0" cy="72337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937326" y="2807811"/>
              <a:ext cx="727165"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sp>
        <p:nvSpPr>
          <p:cNvPr id="64" name="TextBox 63"/>
          <p:cNvSpPr txBox="1"/>
          <p:nvPr/>
        </p:nvSpPr>
        <p:spPr>
          <a:xfrm>
            <a:off x="10044663" y="2886914"/>
            <a:ext cx="1881051" cy="2585323"/>
          </a:xfrm>
          <a:prstGeom prst="rect">
            <a:avLst/>
          </a:prstGeom>
          <a:solidFill>
            <a:schemeClr val="bg1"/>
          </a:solidFill>
        </p:spPr>
        <p:txBody>
          <a:bodyPr wrap="square" rtlCol="0">
            <a:spAutoFit/>
          </a:bodyPr>
          <a:lstStyle/>
          <a:p>
            <a:r>
              <a:rPr lang="en-US" dirty="0" smtClean="0">
                <a:solidFill>
                  <a:srgbClr val="00B050"/>
                </a:solidFill>
              </a:rPr>
              <a:t>Integration is done by using a number of technologies to expose your Business Services to external systems and applications</a:t>
            </a:r>
            <a:endParaRPr lang="en-US" dirty="0">
              <a:solidFill>
                <a:srgbClr val="00B050"/>
              </a:solidFill>
            </a:endParaRPr>
          </a:p>
        </p:txBody>
      </p:sp>
    </p:spTree>
    <p:extLst>
      <p:ext uri="{BB962C8B-B14F-4D97-AF65-F5344CB8AC3E}">
        <p14:creationId xmlns:p14="http://schemas.microsoft.com/office/powerpoint/2010/main" val="91988377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title"/>
          </p:nvPr>
        </p:nvSpPr>
        <p:spPr>
          <a:xfrm>
            <a:off x="181232" y="315686"/>
            <a:ext cx="11673017" cy="685800"/>
          </a:xfrm>
        </p:spPr>
        <p:txBody>
          <a:bodyPr>
            <a:noAutofit/>
          </a:bodyPr>
          <a:lstStyle/>
          <a:p>
            <a:pPr eaLnBrk="1" hangingPunct="1"/>
            <a:r>
              <a:rPr lang="en-US" altLang="en-US" dirty="0" smtClean="0"/>
              <a:t>What is Integration?</a:t>
            </a:r>
            <a:endParaRPr lang="en-US" altLang="en-US" baseline="-25000" dirty="0"/>
          </a:p>
        </p:txBody>
      </p:sp>
      <p:sp>
        <p:nvSpPr>
          <p:cNvPr id="30724" name="Rectangle 1"/>
          <p:cNvSpPr>
            <a:spLocks noChangeArrowheads="1"/>
          </p:cNvSpPr>
          <p:nvPr/>
        </p:nvSpPr>
        <p:spPr bwMode="auto">
          <a:xfrm>
            <a:off x="337751" y="1219200"/>
            <a:ext cx="593242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128"/>
              </a:defRPr>
            </a:lvl1pPr>
            <a:lvl2pPr marL="800100" indent="-34290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marL="342900" indent="-342900">
              <a:buFont typeface="Arial" charset="0"/>
              <a:buChar char="•"/>
            </a:pPr>
            <a:r>
              <a:rPr lang="en-US" altLang="en-US" sz="2800" dirty="0" smtClean="0">
                <a:latin typeface="+mn-lt"/>
                <a:ea typeface="Corbel" charset="0"/>
                <a:cs typeface="Corbel" charset="0"/>
              </a:rPr>
              <a:t>You application may integrate with other applications or systems to leverage its business services.</a:t>
            </a:r>
          </a:p>
          <a:p>
            <a:pPr marL="342900" indent="-342900">
              <a:buFont typeface="Arial" charset="0"/>
              <a:buChar char="•"/>
            </a:pPr>
            <a:r>
              <a:rPr lang="en-US" altLang="en-US" sz="2800" dirty="0" smtClean="0">
                <a:latin typeface="+mn-lt"/>
                <a:ea typeface="Corbel" charset="0"/>
                <a:cs typeface="Corbel" charset="0"/>
              </a:rPr>
              <a:t>You application may expose business services for other applications or systems to leverage your business services.</a:t>
            </a:r>
          </a:p>
          <a:p>
            <a:pPr marL="342900" indent="-342900">
              <a:buFont typeface="Arial" charset="0"/>
              <a:buChar char="•"/>
            </a:pPr>
            <a:r>
              <a:rPr lang="en-US" altLang="en-US" sz="2800" dirty="0" smtClean="0">
                <a:latin typeface="+mn-lt"/>
                <a:ea typeface="Corbel" charset="0"/>
                <a:cs typeface="Corbel" charset="0"/>
              </a:rPr>
              <a:t>How applications or systems communicate to access these business services is done by using a number of technologies in Java EE.</a:t>
            </a:r>
          </a:p>
        </p:txBody>
      </p:sp>
      <p:sp>
        <p:nvSpPr>
          <p:cNvPr id="2" name="Rectangle 1"/>
          <p:cNvSpPr/>
          <p:nvPr/>
        </p:nvSpPr>
        <p:spPr>
          <a:xfrm>
            <a:off x="6392091" y="1741714"/>
            <a:ext cx="2090057" cy="26474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842569" y="1741714"/>
            <a:ext cx="2090057" cy="26474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392090" y="1750424"/>
            <a:ext cx="2090057" cy="369332"/>
          </a:xfrm>
          <a:prstGeom prst="rect">
            <a:avLst/>
          </a:prstGeom>
          <a:noFill/>
        </p:spPr>
        <p:txBody>
          <a:bodyPr wrap="square" rtlCol="0">
            <a:spAutoFit/>
          </a:bodyPr>
          <a:lstStyle/>
          <a:p>
            <a:pPr algn="ctr"/>
            <a:r>
              <a:rPr lang="en-US" dirty="0" smtClean="0"/>
              <a:t>Your Application</a:t>
            </a:r>
            <a:endParaRPr lang="en-US" dirty="0"/>
          </a:p>
        </p:txBody>
      </p:sp>
      <p:sp>
        <p:nvSpPr>
          <p:cNvPr id="9" name="TextBox 8"/>
          <p:cNvSpPr txBox="1"/>
          <p:nvPr/>
        </p:nvSpPr>
        <p:spPr>
          <a:xfrm>
            <a:off x="9842569" y="1744285"/>
            <a:ext cx="2090057" cy="646331"/>
          </a:xfrm>
          <a:prstGeom prst="rect">
            <a:avLst/>
          </a:prstGeom>
          <a:noFill/>
        </p:spPr>
        <p:txBody>
          <a:bodyPr wrap="square" rtlCol="0">
            <a:spAutoFit/>
          </a:bodyPr>
          <a:lstStyle/>
          <a:p>
            <a:pPr algn="ctr"/>
            <a:r>
              <a:rPr lang="en-US" dirty="0" smtClean="0"/>
              <a:t>Another Application or System</a:t>
            </a:r>
            <a:endParaRPr lang="en-US" dirty="0"/>
          </a:p>
        </p:txBody>
      </p:sp>
      <p:sp>
        <p:nvSpPr>
          <p:cNvPr id="4" name="Rectangle 3"/>
          <p:cNvSpPr/>
          <p:nvPr/>
        </p:nvSpPr>
        <p:spPr>
          <a:xfrm>
            <a:off x="6426927" y="2769325"/>
            <a:ext cx="1994261" cy="38317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Business Service</a:t>
            </a:r>
            <a:endParaRPr lang="en-US" dirty="0">
              <a:solidFill>
                <a:schemeClr val="tx1"/>
              </a:solidFill>
            </a:endParaRPr>
          </a:p>
        </p:txBody>
      </p:sp>
      <p:sp>
        <p:nvSpPr>
          <p:cNvPr id="11" name="Rectangle 10"/>
          <p:cNvSpPr/>
          <p:nvPr/>
        </p:nvSpPr>
        <p:spPr>
          <a:xfrm>
            <a:off x="9894824" y="2764972"/>
            <a:ext cx="1994261" cy="38317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Business Service</a:t>
            </a:r>
            <a:endParaRPr lang="en-US" dirty="0">
              <a:solidFill>
                <a:schemeClr val="tx1"/>
              </a:solidFill>
            </a:endParaRPr>
          </a:p>
        </p:txBody>
      </p:sp>
      <p:cxnSp>
        <p:nvCxnSpPr>
          <p:cNvPr id="10" name="Straight Connector 9"/>
          <p:cNvCxnSpPr>
            <a:stCxn id="4" idx="3"/>
          </p:cNvCxnSpPr>
          <p:nvPr/>
        </p:nvCxnSpPr>
        <p:spPr>
          <a:xfrm>
            <a:off x="8421188" y="2960914"/>
            <a:ext cx="269966"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8691154" y="2878182"/>
            <a:ext cx="156754" cy="165463"/>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9481166" y="2973975"/>
            <a:ext cx="41365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9481166" y="2891243"/>
            <a:ext cx="156754" cy="165463"/>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8482148" y="2552689"/>
            <a:ext cx="522514" cy="338554"/>
          </a:xfrm>
          <a:prstGeom prst="rect">
            <a:avLst/>
          </a:prstGeom>
          <a:noFill/>
        </p:spPr>
        <p:txBody>
          <a:bodyPr wrap="square" rtlCol="0">
            <a:spAutoFit/>
          </a:bodyPr>
          <a:lstStyle/>
          <a:p>
            <a:pPr algn="ctr"/>
            <a:r>
              <a:rPr lang="en-US" sz="1600" b="1" dirty="0" smtClean="0">
                <a:solidFill>
                  <a:srgbClr val="00B050"/>
                </a:solidFill>
              </a:rPr>
              <a:t>API</a:t>
            </a:r>
            <a:endParaRPr lang="en-US" sz="1600" b="1" dirty="0">
              <a:solidFill>
                <a:srgbClr val="00B050"/>
              </a:solidFill>
            </a:endParaRPr>
          </a:p>
        </p:txBody>
      </p:sp>
      <p:sp>
        <p:nvSpPr>
          <p:cNvPr id="19" name="TextBox 18"/>
          <p:cNvSpPr txBox="1"/>
          <p:nvPr/>
        </p:nvSpPr>
        <p:spPr>
          <a:xfrm>
            <a:off x="9285220" y="2569568"/>
            <a:ext cx="522514" cy="338554"/>
          </a:xfrm>
          <a:prstGeom prst="rect">
            <a:avLst/>
          </a:prstGeom>
          <a:noFill/>
        </p:spPr>
        <p:txBody>
          <a:bodyPr wrap="square" rtlCol="0">
            <a:spAutoFit/>
          </a:bodyPr>
          <a:lstStyle/>
          <a:p>
            <a:pPr algn="ctr"/>
            <a:r>
              <a:rPr lang="en-US" sz="1600" b="1" dirty="0" smtClean="0">
                <a:solidFill>
                  <a:srgbClr val="00B050"/>
                </a:solidFill>
              </a:rPr>
              <a:t>API</a:t>
            </a:r>
            <a:endParaRPr lang="en-US" sz="1600" b="1" dirty="0">
              <a:solidFill>
                <a:srgbClr val="00B050"/>
              </a:solidFill>
            </a:endParaRPr>
          </a:p>
        </p:txBody>
      </p:sp>
      <p:sp>
        <p:nvSpPr>
          <p:cNvPr id="17" name="Left-Right Arrow 16"/>
          <p:cNvSpPr/>
          <p:nvPr/>
        </p:nvSpPr>
        <p:spPr>
          <a:xfrm>
            <a:off x="8847908" y="2804156"/>
            <a:ext cx="633258" cy="339637"/>
          </a:xfrm>
          <a:prstGeom prst="leftRigh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482147" y="3056706"/>
            <a:ext cx="1360421" cy="1200329"/>
          </a:xfrm>
          <a:prstGeom prst="rect">
            <a:avLst/>
          </a:prstGeom>
          <a:noFill/>
        </p:spPr>
        <p:txBody>
          <a:bodyPr wrap="square" rtlCol="0">
            <a:spAutoFit/>
          </a:bodyPr>
          <a:lstStyle/>
          <a:p>
            <a:pPr algn="ctr"/>
            <a:r>
              <a:rPr lang="en-US" b="1" dirty="0" smtClean="0">
                <a:solidFill>
                  <a:srgbClr val="0070C0"/>
                </a:solidFill>
              </a:rPr>
              <a:t>Integration</a:t>
            </a:r>
          </a:p>
          <a:p>
            <a:pPr algn="ctr"/>
            <a:r>
              <a:rPr lang="en-US" b="1" dirty="0">
                <a:solidFill>
                  <a:srgbClr val="0070C0"/>
                </a:solidFill>
              </a:rPr>
              <a:t>b</a:t>
            </a:r>
            <a:r>
              <a:rPr lang="en-US" b="1" dirty="0" smtClean="0">
                <a:solidFill>
                  <a:srgbClr val="0070C0"/>
                </a:solidFill>
              </a:rPr>
              <a:t>y sharing business services!</a:t>
            </a:r>
            <a:endParaRPr lang="en-US" b="1" dirty="0">
              <a:solidFill>
                <a:srgbClr val="0070C0"/>
              </a:solidFill>
            </a:endParaRPr>
          </a:p>
        </p:txBody>
      </p:sp>
      <p:sp>
        <p:nvSpPr>
          <p:cNvPr id="20" name="TextBox 19"/>
          <p:cNvSpPr txBox="1"/>
          <p:nvPr/>
        </p:nvSpPr>
        <p:spPr>
          <a:xfrm>
            <a:off x="7549103" y="1214650"/>
            <a:ext cx="2911118" cy="369332"/>
          </a:xfrm>
          <a:prstGeom prst="rect">
            <a:avLst/>
          </a:prstGeom>
          <a:noFill/>
        </p:spPr>
        <p:txBody>
          <a:bodyPr wrap="none" rtlCol="0">
            <a:spAutoFit/>
          </a:bodyPr>
          <a:lstStyle/>
          <a:p>
            <a:r>
              <a:rPr lang="en-US" b="1" dirty="0" smtClean="0"/>
              <a:t>Client </a:t>
            </a:r>
            <a:r>
              <a:rPr lang="mr-IN" b="1" dirty="0" smtClean="0"/>
              <a:t>–</a:t>
            </a:r>
            <a:r>
              <a:rPr lang="en-US" b="1" dirty="0" smtClean="0"/>
              <a:t> Server Programming</a:t>
            </a:r>
            <a:endParaRPr lang="en-US" b="1" dirty="0"/>
          </a:p>
        </p:txBody>
      </p:sp>
      <p:sp>
        <p:nvSpPr>
          <p:cNvPr id="21" name="TextBox 20"/>
          <p:cNvSpPr txBox="1"/>
          <p:nvPr/>
        </p:nvSpPr>
        <p:spPr>
          <a:xfrm>
            <a:off x="7389007" y="4580709"/>
            <a:ext cx="3208577" cy="923330"/>
          </a:xfrm>
          <a:prstGeom prst="rect">
            <a:avLst/>
          </a:prstGeom>
          <a:solidFill>
            <a:schemeClr val="bg1"/>
          </a:solidFill>
        </p:spPr>
        <p:txBody>
          <a:bodyPr wrap="square" rtlCol="0">
            <a:spAutoFit/>
          </a:bodyPr>
          <a:lstStyle/>
          <a:p>
            <a:pPr algn="ctr"/>
            <a:r>
              <a:rPr lang="en-US" b="1" dirty="0" smtClean="0">
                <a:solidFill>
                  <a:srgbClr val="C00000"/>
                </a:solidFill>
              </a:rPr>
              <a:t>Remember, you may be consuming services that are NOT written in Java!</a:t>
            </a:r>
            <a:endParaRPr lang="en-US" b="1" dirty="0">
              <a:solidFill>
                <a:srgbClr val="C00000"/>
              </a:solidFill>
            </a:endParaRPr>
          </a:p>
        </p:txBody>
      </p:sp>
      <p:sp>
        <p:nvSpPr>
          <p:cNvPr id="22" name="TextBox 21"/>
          <p:cNvSpPr txBox="1"/>
          <p:nvPr/>
        </p:nvSpPr>
        <p:spPr>
          <a:xfrm>
            <a:off x="6374671" y="3996959"/>
            <a:ext cx="2124893" cy="369332"/>
          </a:xfrm>
          <a:prstGeom prst="rect">
            <a:avLst/>
          </a:prstGeom>
          <a:noFill/>
        </p:spPr>
        <p:txBody>
          <a:bodyPr wrap="square" rtlCol="0">
            <a:spAutoFit/>
          </a:bodyPr>
          <a:lstStyle/>
          <a:p>
            <a:pPr algn="ctr"/>
            <a:r>
              <a:rPr lang="en-US" b="1" dirty="0" smtClean="0">
                <a:solidFill>
                  <a:srgbClr val="C00000"/>
                </a:solidFill>
              </a:rPr>
              <a:t>Java</a:t>
            </a:r>
            <a:endParaRPr lang="en-US" b="1" dirty="0">
              <a:solidFill>
                <a:srgbClr val="C00000"/>
              </a:solidFill>
            </a:endParaRPr>
          </a:p>
        </p:txBody>
      </p:sp>
      <p:sp>
        <p:nvSpPr>
          <p:cNvPr id="24" name="TextBox 23"/>
          <p:cNvSpPr txBox="1"/>
          <p:nvPr/>
        </p:nvSpPr>
        <p:spPr>
          <a:xfrm>
            <a:off x="9827351" y="4032849"/>
            <a:ext cx="2124893" cy="369332"/>
          </a:xfrm>
          <a:prstGeom prst="rect">
            <a:avLst/>
          </a:prstGeom>
          <a:noFill/>
        </p:spPr>
        <p:txBody>
          <a:bodyPr wrap="square" rtlCol="0">
            <a:spAutoFit/>
          </a:bodyPr>
          <a:lstStyle/>
          <a:p>
            <a:pPr algn="ctr"/>
            <a:r>
              <a:rPr lang="en-US" b="1" dirty="0" smtClean="0">
                <a:solidFill>
                  <a:srgbClr val="C00000"/>
                </a:solidFill>
              </a:rPr>
              <a:t>.NET</a:t>
            </a:r>
            <a:endParaRPr lang="en-US" b="1" dirty="0">
              <a:solidFill>
                <a:srgbClr val="C00000"/>
              </a:solidFill>
            </a:endParaRPr>
          </a:p>
        </p:txBody>
      </p:sp>
    </p:spTree>
    <p:extLst>
      <p:ext uri="{BB962C8B-B14F-4D97-AF65-F5344CB8AC3E}">
        <p14:creationId xmlns:p14="http://schemas.microsoft.com/office/powerpoint/2010/main" val="364714569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47366" y="0"/>
            <a:ext cx="9216042" cy="5542744"/>
          </a:xfrm>
          <a:prstGeom prst="rect">
            <a:avLst/>
          </a:prstGeom>
        </p:spPr>
      </p:pic>
    </p:spTree>
    <p:extLst>
      <p:ext uri="{BB962C8B-B14F-4D97-AF65-F5344CB8AC3E}">
        <p14:creationId xmlns:p14="http://schemas.microsoft.com/office/powerpoint/2010/main" val="1833296908"/>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GCU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GCU Theme" id="{3477E68B-2328-4649-8BC4-D2333969A0E0}" vid="{76E9F2F9-3176-4E37-BA04-BBA69EF91E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GCU Theme</Template>
  <TotalTime>6986</TotalTime>
  <Words>3837</Words>
  <Application>Microsoft Macintosh PowerPoint</Application>
  <PresentationFormat>Custom</PresentationFormat>
  <Paragraphs>515</Paragraphs>
  <Slides>62</Slides>
  <Notes>50</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GCU Theme</vt:lpstr>
      <vt:lpstr>CST-235 Computer Programming III</vt:lpstr>
      <vt:lpstr>Lectures for Topic 5</vt:lpstr>
      <vt:lpstr>Lectures for Topic 5 – Week 1</vt:lpstr>
      <vt:lpstr>  Project Overview</vt:lpstr>
      <vt:lpstr>Review Topic 5 Assignment Requirements</vt:lpstr>
      <vt:lpstr>Introduction to the Integration Technologies</vt:lpstr>
      <vt:lpstr>N-Layer Architecture</vt:lpstr>
      <vt:lpstr>What is Integration?</vt:lpstr>
      <vt:lpstr>PowerPoint Presentation</vt:lpstr>
      <vt:lpstr>PowerPoint Presentation</vt:lpstr>
      <vt:lpstr>PowerPoint Presentation</vt:lpstr>
      <vt:lpstr>Discussion: Integration Examples</vt:lpstr>
      <vt:lpstr>What technologies are used for Integration?</vt:lpstr>
      <vt:lpstr>Introduction to the REST Web Services and JSON</vt:lpstr>
      <vt:lpstr>  What is the REST protocol?</vt:lpstr>
      <vt:lpstr>  What is a Web API?</vt:lpstr>
      <vt:lpstr>  What is JSON?</vt:lpstr>
      <vt:lpstr>  What does JSON look like?</vt:lpstr>
      <vt:lpstr>  How can I beautify JSON?</vt:lpstr>
      <vt:lpstr>Can I see an example REST Endpoint?</vt:lpstr>
      <vt:lpstr>Can I see an example JAX-RS REST Service?</vt:lpstr>
      <vt:lpstr>How configure my application to use JAX-RS?</vt:lpstr>
      <vt:lpstr>Can I see another REST Service example?</vt:lpstr>
      <vt:lpstr>REST API Tools</vt:lpstr>
      <vt:lpstr>What Tools Can I use to test REST API’s?</vt:lpstr>
      <vt:lpstr>In-Class Activity</vt:lpstr>
      <vt:lpstr>In-Class Activity</vt:lpstr>
      <vt:lpstr>Weekend Reminders</vt:lpstr>
      <vt:lpstr>End of Class</vt:lpstr>
      <vt:lpstr>PowerPoint Presentation</vt:lpstr>
      <vt:lpstr>Lectures for Topic 5 – Week 2</vt:lpstr>
      <vt:lpstr>Introduction to the SOAP Web Services and XML</vt:lpstr>
      <vt:lpstr>  What is the SOAP protocol?</vt:lpstr>
      <vt:lpstr>  What is XML?</vt:lpstr>
      <vt:lpstr>  What is an XSD?</vt:lpstr>
      <vt:lpstr>  What does XML look like?</vt:lpstr>
      <vt:lpstr>What is JAX-WS?</vt:lpstr>
      <vt:lpstr>What is a WSDL?</vt:lpstr>
      <vt:lpstr>How configure my Services to use JAX-WS?</vt:lpstr>
      <vt:lpstr>How do I access my SOAP Endpoint?</vt:lpstr>
      <vt:lpstr>Can I see an example JAX-WS SOAP Service?</vt:lpstr>
      <vt:lpstr>SOAP API Tools</vt:lpstr>
      <vt:lpstr>What Tools Can I use to test SOAP API’s?</vt:lpstr>
      <vt:lpstr>Discussion - Should I use XML or JSON? Discussion – Should I use REST or SOAP Services?</vt:lpstr>
      <vt:lpstr>  Should I use SOAP or REST Services?</vt:lpstr>
      <vt:lpstr>In-Class Activity</vt:lpstr>
      <vt:lpstr>In-Class Activity</vt:lpstr>
      <vt:lpstr>Weekend Reminders</vt:lpstr>
      <vt:lpstr>Lectures for Topic 5 – Week 3</vt:lpstr>
      <vt:lpstr>Introduction to the Message Based Services</vt:lpstr>
      <vt:lpstr>What is Messaging?</vt:lpstr>
      <vt:lpstr>What is JMS?</vt:lpstr>
      <vt:lpstr>What are some JMS Concepts?</vt:lpstr>
      <vt:lpstr>What is Point to Point Messaging?</vt:lpstr>
      <vt:lpstr>What is Publish / Subscribe Messaging?</vt:lpstr>
      <vt:lpstr>What kind of Messages can I send?</vt:lpstr>
      <vt:lpstr>How configure my JMS Provider and Queue?</vt:lpstr>
      <vt:lpstr>Can I see an example Message Receiver?</vt:lpstr>
      <vt:lpstr>Can I see an example Message Sender?</vt:lpstr>
      <vt:lpstr>In-Class Activity</vt:lpstr>
      <vt:lpstr>In-Class Activity</vt:lpstr>
      <vt:lpstr>Weekend Reminders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SD2720 Advanced Software Development Using Java </dc:title>
  <dc:creator>Mark Reha</dc:creator>
  <cp:lastModifiedBy>Shad David Sluiter</cp:lastModifiedBy>
  <cp:revision>2447</cp:revision>
  <dcterms:created xsi:type="dcterms:W3CDTF">2015-11-27T18:05:24Z</dcterms:created>
  <dcterms:modified xsi:type="dcterms:W3CDTF">2018-06-07T14:41:58Z</dcterms:modified>
</cp:coreProperties>
</file>